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Lst>
  <p:sldIdLst>
    <p:sldId id="256" r:id="rId2"/>
    <p:sldId id="275" r:id="rId3"/>
    <p:sldId id="281" r:id="rId4"/>
    <p:sldId id="282" r:id="rId5"/>
    <p:sldId id="257" r:id="rId6"/>
    <p:sldId id="260" r:id="rId7"/>
    <p:sldId id="261" r:id="rId8"/>
    <p:sldId id="278" r:id="rId9"/>
    <p:sldId id="259" r:id="rId10"/>
    <p:sldId id="258" r:id="rId11"/>
    <p:sldId id="262" r:id="rId12"/>
    <p:sldId id="279" r:id="rId13"/>
    <p:sldId id="263" r:id="rId14"/>
    <p:sldId id="264" r:id="rId15"/>
    <p:sldId id="265" r:id="rId16"/>
    <p:sldId id="267" r:id="rId17"/>
    <p:sldId id="268" r:id="rId18"/>
    <p:sldId id="274" r:id="rId19"/>
    <p:sldId id="269" r:id="rId20"/>
    <p:sldId id="270" r:id="rId21"/>
    <p:sldId id="272" r:id="rId22"/>
    <p:sldId id="271" r:id="rId23"/>
    <p:sldId id="273" r:id="rId24"/>
    <p:sldId id="276" r:id="rId25"/>
    <p:sldId id="277"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8718B16A-FF0E-4E01-AAC6-3FB25741CC55}">
          <p14:sldIdLst>
            <p14:sldId id="256"/>
            <p14:sldId id="275"/>
            <p14:sldId id="281"/>
            <p14:sldId id="282"/>
            <p14:sldId id="257"/>
            <p14:sldId id="260"/>
            <p14:sldId id="261"/>
            <p14:sldId id="278"/>
            <p14:sldId id="259"/>
            <p14:sldId id="258"/>
            <p14:sldId id="262"/>
            <p14:sldId id="279"/>
          </p14:sldIdLst>
        </p14:section>
        <p14:section name="Seção sem Título" id="{A1FBDF11-374A-40C2-AED3-BCC511710A77}">
          <p14:sldIdLst>
            <p14:sldId id="263"/>
            <p14:sldId id="264"/>
            <p14:sldId id="265"/>
            <p14:sldId id="267"/>
            <p14:sldId id="268"/>
            <p14:sldId id="274"/>
            <p14:sldId id="269"/>
            <p14:sldId id="270"/>
            <p14:sldId id="272"/>
            <p14:sldId id="271"/>
            <p14:sldId id="273"/>
            <p14:sldId id="276"/>
            <p14:sldId id="277"/>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66" autoAdjust="0"/>
    <p:restoredTop sz="94660"/>
  </p:normalViewPr>
  <p:slideViewPr>
    <p:cSldViewPr snapToGrid="0">
      <p:cViewPr>
        <p:scale>
          <a:sx n="100" d="100"/>
          <a:sy n="100" d="100"/>
        </p:scale>
        <p:origin x="99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pt-BR"/>
              <a:t>Clique para editar o título Mestre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FF54EF71-0F1F-4FF4-96FB-24A39E1581A5}" type="datetimeFigureOut">
              <a:rPr lang="pt-BR" smtClean="0"/>
              <a:t>17/10/2023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1049465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F54EF71-0F1F-4FF4-96FB-24A39E1581A5}" type="datetimeFigureOut">
              <a:rPr lang="pt-BR" smtClean="0"/>
              <a:t>17/10/2023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788163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F54EF71-0F1F-4FF4-96FB-24A39E1581A5}" type="datetimeFigureOut">
              <a:rPr lang="pt-BR" smtClean="0"/>
              <a:t>17/10/2023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1603636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F54EF71-0F1F-4FF4-96FB-24A39E1581A5}" type="datetimeFigureOut">
              <a:rPr lang="pt-BR" smtClean="0"/>
              <a:t>17/10/2023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7DDB6E-34EA-4BC8-97C0-1A6E4995C7C6}" type="slidenum">
              <a:rPr lang="pt-BR" smtClean="0"/>
              <a:t>‹nº›</a:t>
            </a:fld>
            <a:endParaRPr lang="pt-B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86102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F54EF71-0F1F-4FF4-96FB-24A39E1581A5}" type="datetimeFigureOut">
              <a:rPr lang="pt-BR" smtClean="0"/>
              <a:t>17/10/2023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1817825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FF54EF71-0F1F-4FF4-96FB-24A39E1581A5}" type="datetimeFigureOut">
              <a:rPr lang="pt-BR" smtClean="0"/>
              <a:t>17/10/2023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3725126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FF54EF71-0F1F-4FF4-96FB-24A39E1581A5}" type="datetimeFigureOut">
              <a:rPr lang="pt-BR" smtClean="0"/>
              <a:t>17/10/2023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1829426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F54EF71-0F1F-4FF4-96FB-24A39E1581A5}" type="datetimeFigureOut">
              <a:rPr lang="pt-BR" smtClean="0"/>
              <a:t>17/10/2023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1510071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pt-BR"/>
              <a:t>Clique para editar o título Mestre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F54EF71-0F1F-4FF4-96FB-24A39E1581A5}" type="datetimeFigureOut">
              <a:rPr lang="pt-BR" smtClean="0"/>
              <a:t>17/10/2023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53068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F54EF71-0F1F-4FF4-96FB-24A39E1581A5}" type="datetimeFigureOut">
              <a:rPr lang="pt-BR" smtClean="0"/>
              <a:t>17/10/2023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2204455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FF54EF71-0F1F-4FF4-96FB-24A39E1581A5}" type="datetimeFigureOut">
              <a:rPr lang="pt-BR" smtClean="0"/>
              <a:t>17/10/2023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3035234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FF54EF71-0F1F-4FF4-96FB-24A39E1581A5}" type="datetimeFigureOut">
              <a:rPr lang="pt-BR" smtClean="0"/>
              <a:t>17/10/2023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2203802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FF54EF71-0F1F-4FF4-96FB-24A39E1581A5}" type="datetimeFigureOut">
              <a:rPr lang="pt-BR" smtClean="0"/>
              <a:t>17/10/2023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2893099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F54EF71-0F1F-4FF4-96FB-24A39E1581A5}" type="datetimeFigureOut">
              <a:rPr lang="pt-BR" smtClean="0"/>
              <a:t>17/10/2023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219797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4EF71-0F1F-4FF4-96FB-24A39E1581A5}" type="datetimeFigureOut">
              <a:rPr lang="pt-BR" smtClean="0"/>
              <a:t>17/10/2023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2153848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pt-BR"/>
              <a:t>Clique para editar o título Mestre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F54EF71-0F1F-4FF4-96FB-24A39E1581A5}" type="datetimeFigureOut">
              <a:rPr lang="pt-BR" smtClean="0"/>
              <a:t>17/10/2023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2009940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F54EF71-0F1F-4FF4-96FB-24A39E1581A5}" type="datetimeFigureOut">
              <a:rPr lang="pt-BR" smtClean="0"/>
              <a:t>17/10/2023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F7DDB6E-34EA-4BC8-97C0-1A6E4995C7C6}" type="slidenum">
              <a:rPr lang="pt-BR" smtClean="0"/>
              <a:t>‹nº›</a:t>
            </a:fld>
            <a:endParaRPr lang="pt-BR"/>
          </a:p>
        </p:txBody>
      </p:sp>
    </p:spTree>
    <p:extLst>
      <p:ext uri="{BB962C8B-B14F-4D97-AF65-F5344CB8AC3E}">
        <p14:creationId xmlns:p14="http://schemas.microsoft.com/office/powerpoint/2010/main" val="251070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F54EF71-0F1F-4FF4-96FB-24A39E1581A5}" type="datetimeFigureOut">
              <a:rPr lang="pt-BR" smtClean="0"/>
              <a:t>17/10/2023</a:t>
            </a:fld>
            <a:endParaRPr lang="pt-B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pt-B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F7DDB6E-34EA-4BC8-97C0-1A6E4995C7C6}" type="slidenum">
              <a:rPr lang="pt-BR" smtClean="0"/>
              <a:t>‹nº›</a:t>
            </a:fld>
            <a:endParaRPr lang="pt-BR"/>
          </a:p>
        </p:txBody>
      </p:sp>
    </p:spTree>
    <p:extLst>
      <p:ext uri="{BB962C8B-B14F-4D97-AF65-F5344CB8AC3E}">
        <p14:creationId xmlns:p14="http://schemas.microsoft.com/office/powerpoint/2010/main" val="3287877156"/>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t.wikipedia.org/wiki/Lista_de_n%C3%BAmeros_primos"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F886F8-970D-BA99-92CC-EAB9C9CB00DF}"/>
              </a:ext>
            </a:extLst>
          </p:cNvPr>
          <p:cNvSpPr>
            <a:spLocks noGrp="1"/>
          </p:cNvSpPr>
          <p:nvPr>
            <p:ph type="title"/>
          </p:nvPr>
        </p:nvSpPr>
        <p:spPr>
          <a:xfrm>
            <a:off x="838198" y="712886"/>
            <a:ext cx="10515600" cy="1739195"/>
          </a:xfrm>
        </p:spPr>
        <p:txBody>
          <a:bodyPr>
            <a:normAutofit/>
          </a:bodyPr>
          <a:lstStyle/>
          <a:p>
            <a:pPr algn="ctr"/>
            <a:r>
              <a:rPr lang="pt-BR" sz="5000" b="1" dirty="0">
                <a:latin typeface="Arial" panose="020B0604020202020204" pitchFamily="34" charset="0"/>
                <a:cs typeface="Arial" panose="020B0604020202020204" pitchFamily="34" charset="0"/>
              </a:rPr>
              <a:t>Criptografia RSA</a:t>
            </a:r>
          </a:p>
        </p:txBody>
      </p:sp>
      <p:sp>
        <p:nvSpPr>
          <p:cNvPr id="3" name="Espaço Reservado para Conteúdo 2">
            <a:extLst>
              <a:ext uri="{FF2B5EF4-FFF2-40B4-BE49-F238E27FC236}">
                <a16:creationId xmlns:a16="http://schemas.microsoft.com/office/drawing/2014/main" id="{F368382E-1CA9-4592-B9AC-5A599D37657B}"/>
              </a:ext>
            </a:extLst>
          </p:cNvPr>
          <p:cNvSpPr>
            <a:spLocks noGrp="1"/>
          </p:cNvSpPr>
          <p:nvPr>
            <p:ph idx="1"/>
          </p:nvPr>
        </p:nvSpPr>
        <p:spPr>
          <a:xfrm>
            <a:off x="838198" y="2127860"/>
            <a:ext cx="10515600" cy="475820"/>
          </a:xfrm>
        </p:spPr>
        <p:txBody>
          <a:bodyPr/>
          <a:lstStyle/>
          <a:p>
            <a:pPr marL="0" indent="0" algn="ctr">
              <a:buNone/>
            </a:pPr>
            <a:r>
              <a:rPr lang="pt-BR" b="1" dirty="0">
                <a:latin typeface="Arial" panose="020B0604020202020204" pitchFamily="34" charset="0"/>
                <a:cs typeface="Arial" panose="020B0604020202020204" pitchFamily="34" charset="0"/>
              </a:rPr>
              <a:t>Apresentação do funcionamento e lógica</a:t>
            </a:r>
          </a:p>
          <a:p>
            <a:pPr marL="0" indent="0" algn="ctr">
              <a:buNone/>
            </a:pPr>
            <a:endParaRPr lang="pt-BR" b="1" dirty="0">
              <a:latin typeface="Arial" panose="020B0604020202020204" pitchFamily="34" charset="0"/>
              <a:cs typeface="Arial" panose="020B0604020202020204" pitchFamily="34" charset="0"/>
            </a:endParaRPr>
          </a:p>
        </p:txBody>
      </p:sp>
      <p:sp>
        <p:nvSpPr>
          <p:cNvPr id="4" name="CaixaDeTexto 3">
            <a:extLst>
              <a:ext uri="{FF2B5EF4-FFF2-40B4-BE49-F238E27FC236}">
                <a16:creationId xmlns:a16="http://schemas.microsoft.com/office/drawing/2014/main" id="{03A7BC6B-C6B3-6A73-4DC3-193CF67810C6}"/>
              </a:ext>
            </a:extLst>
          </p:cNvPr>
          <p:cNvSpPr txBox="1"/>
          <p:nvPr/>
        </p:nvSpPr>
        <p:spPr>
          <a:xfrm>
            <a:off x="5640224" y="2973936"/>
            <a:ext cx="914400" cy="914400"/>
          </a:xfrm>
          <a:prstGeom prst="rect">
            <a:avLst/>
          </a:prstGeom>
          <a:noFill/>
        </p:spPr>
        <p:txBody>
          <a:bodyPr wrap="square" rtlCol="0">
            <a:spAutoFit/>
          </a:bodyPr>
          <a:lstStyle/>
          <a:p>
            <a:endParaRPr lang="pt-BR" dirty="0"/>
          </a:p>
        </p:txBody>
      </p:sp>
      <p:sp>
        <p:nvSpPr>
          <p:cNvPr id="5" name="CaixaDeTexto 4">
            <a:extLst>
              <a:ext uri="{FF2B5EF4-FFF2-40B4-BE49-F238E27FC236}">
                <a16:creationId xmlns:a16="http://schemas.microsoft.com/office/drawing/2014/main" id="{B6DF6AF3-9CCC-BCC1-0572-70A49F24C5DA}"/>
              </a:ext>
            </a:extLst>
          </p:cNvPr>
          <p:cNvSpPr txBox="1"/>
          <p:nvPr/>
        </p:nvSpPr>
        <p:spPr>
          <a:xfrm>
            <a:off x="3342023" y="4504264"/>
            <a:ext cx="5503492" cy="1323439"/>
          </a:xfrm>
          <a:prstGeom prst="rect">
            <a:avLst/>
          </a:prstGeom>
          <a:noFill/>
        </p:spPr>
        <p:txBody>
          <a:bodyPr wrap="square" rtlCol="0">
            <a:spAutoFit/>
          </a:bodyPr>
          <a:lstStyle/>
          <a:p>
            <a:pPr algn="ctr"/>
            <a:r>
              <a:rPr lang="pt-BR" sz="2000" b="1" dirty="0">
                <a:latin typeface="Arial" panose="020B0604020202020204" pitchFamily="34" charset="0"/>
                <a:cs typeface="Arial" panose="020B0604020202020204" pitchFamily="34" charset="0"/>
              </a:rPr>
              <a:t>João Pedro Thomaz Kairalla dos Santos</a:t>
            </a:r>
          </a:p>
          <a:p>
            <a:pPr algn="ctr"/>
            <a:r>
              <a:rPr lang="pt-BR" sz="2000" b="1" dirty="0">
                <a:latin typeface="Arial" panose="020B0604020202020204" pitchFamily="34" charset="0"/>
                <a:cs typeface="Arial" panose="020B0604020202020204" pitchFamily="34" charset="0"/>
              </a:rPr>
              <a:t>Lucas Ferreira de Brito</a:t>
            </a:r>
          </a:p>
          <a:p>
            <a:pPr algn="ctr"/>
            <a:r>
              <a:rPr lang="pt-BR" sz="2000" b="1" dirty="0">
                <a:latin typeface="Arial" panose="020B0604020202020204" pitchFamily="34" charset="0"/>
                <a:cs typeface="Arial" panose="020B0604020202020204" pitchFamily="34" charset="0"/>
              </a:rPr>
              <a:t>Miguel Mussalam Silva</a:t>
            </a:r>
          </a:p>
          <a:p>
            <a:pPr algn="ctr"/>
            <a:r>
              <a:rPr lang="pt-BR" sz="2000" b="1" dirty="0">
                <a:latin typeface="Arial" panose="020B0604020202020204" pitchFamily="34" charset="0"/>
                <a:cs typeface="Arial" panose="020B0604020202020204" pitchFamily="34" charset="0"/>
              </a:rPr>
              <a:t>Thiago Danilow de Araújo</a:t>
            </a:r>
          </a:p>
        </p:txBody>
      </p:sp>
      <p:pic>
        <p:nvPicPr>
          <p:cNvPr id="5124" name="Picture 4">
            <a:extLst>
              <a:ext uri="{FF2B5EF4-FFF2-40B4-BE49-F238E27FC236}">
                <a16:creationId xmlns:a16="http://schemas.microsoft.com/office/drawing/2014/main" id="{682A1D13-F4C7-3FD1-0C1C-666FFC084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323" y="2851337"/>
            <a:ext cx="2295347" cy="115532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340CE48E-4142-899D-8200-686B70FA63DE}"/>
              </a:ext>
            </a:extLst>
          </p:cNvPr>
          <p:cNvSpPr txBox="1"/>
          <p:nvPr/>
        </p:nvSpPr>
        <p:spPr>
          <a:xfrm>
            <a:off x="3713456" y="6300355"/>
            <a:ext cx="4760625" cy="369332"/>
          </a:xfrm>
          <a:prstGeom prst="rect">
            <a:avLst/>
          </a:prstGeom>
          <a:noFill/>
        </p:spPr>
        <p:txBody>
          <a:bodyPr wrap="square" rtlCol="0">
            <a:spAutoFit/>
          </a:bodyPr>
          <a:lstStyle/>
          <a:p>
            <a:pPr algn="ctr"/>
            <a:r>
              <a:rPr lang="pt-BR" b="1" dirty="0">
                <a:latin typeface="Arial" panose="020B0604020202020204" pitchFamily="34" charset="0"/>
                <a:cs typeface="Arial" panose="020B0604020202020204" pitchFamily="34" charset="0"/>
              </a:rPr>
              <a:t>Ciência da computação 2° semestre - TDE</a:t>
            </a:r>
          </a:p>
        </p:txBody>
      </p:sp>
    </p:spTree>
    <p:extLst>
      <p:ext uri="{BB962C8B-B14F-4D97-AF65-F5344CB8AC3E}">
        <p14:creationId xmlns:p14="http://schemas.microsoft.com/office/powerpoint/2010/main" val="4250818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A27A2-4460-2591-2664-D3DA19CF7062}"/>
              </a:ext>
            </a:extLst>
          </p:cNvPr>
          <p:cNvSpPr>
            <a:spLocks noGrp="1"/>
          </p:cNvSpPr>
          <p:nvPr>
            <p:ph type="ctrTitle"/>
          </p:nvPr>
        </p:nvSpPr>
        <p:spPr>
          <a:xfrm>
            <a:off x="2961118" y="0"/>
            <a:ext cx="6269764" cy="859563"/>
          </a:xfrm>
        </p:spPr>
        <p:txBody>
          <a:bodyPr>
            <a:normAutofit/>
          </a:bodyPr>
          <a:lstStyle/>
          <a:p>
            <a:r>
              <a:rPr lang="pt-BR" sz="3600" b="1" dirty="0">
                <a:latin typeface="Arial" panose="020B0604020202020204" pitchFamily="34" charset="0"/>
                <a:cs typeface="Arial" panose="020B0604020202020204" pitchFamily="34" charset="0"/>
              </a:rPr>
              <a:t>Calculo do totiente de Euler</a:t>
            </a:r>
          </a:p>
        </p:txBody>
      </p:sp>
      <p:sp>
        <p:nvSpPr>
          <p:cNvPr id="3" name="Subtítulo 2">
            <a:extLst>
              <a:ext uri="{FF2B5EF4-FFF2-40B4-BE49-F238E27FC236}">
                <a16:creationId xmlns:a16="http://schemas.microsoft.com/office/drawing/2014/main" id="{C017C50B-AADF-1925-E671-2C47748624A7}"/>
              </a:ext>
            </a:extLst>
          </p:cNvPr>
          <p:cNvSpPr>
            <a:spLocks noGrp="1"/>
          </p:cNvSpPr>
          <p:nvPr>
            <p:ph type="subTitle" idx="1"/>
          </p:nvPr>
        </p:nvSpPr>
        <p:spPr>
          <a:xfrm>
            <a:off x="1524000" y="989889"/>
            <a:ext cx="9144000" cy="1736219"/>
          </a:xfrm>
        </p:spPr>
        <p:txBody>
          <a:bodyPr/>
          <a:lstStyle/>
          <a:p>
            <a:pPr algn="just"/>
            <a:r>
              <a:rPr lang="pt-BR" b="1" dirty="0">
                <a:latin typeface="Arial" panose="020B0604020202020204" pitchFamily="34" charset="0"/>
                <a:cs typeface="Arial" panose="020B0604020202020204" pitchFamily="34" charset="0"/>
              </a:rPr>
              <a:t>Com “p” e “q” definidos também se é possível fazer o calculo do </a:t>
            </a:r>
            <a:r>
              <a:rPr lang="pt-BR" sz="2000" b="1" dirty="0">
                <a:latin typeface="Arial" panose="020B0604020202020204" pitchFamily="34" charset="0"/>
                <a:cs typeface="Arial" panose="020B0604020202020204" pitchFamily="34" charset="0"/>
              </a:rPr>
              <a:t>totiente</a:t>
            </a:r>
            <a:r>
              <a:rPr lang="pt-BR" b="1" dirty="0">
                <a:latin typeface="Arial" panose="020B0604020202020204" pitchFamily="34" charset="0"/>
                <a:cs typeface="Arial" panose="020B0604020202020204" pitchFamily="34" charset="0"/>
              </a:rPr>
              <a:t> de Euler, que é usado para gerar a segunda chave “e” caso essa não tenha valor fixo, e para se gerar a chave “d”.</a:t>
            </a:r>
          </a:p>
          <a:p>
            <a:pPr algn="l"/>
            <a:endParaRPr lang="pt-BR" dirty="0">
              <a:latin typeface="Arial" panose="020B0604020202020204" pitchFamily="34" charset="0"/>
              <a:cs typeface="Arial" panose="020B0604020202020204" pitchFamily="34" charset="0"/>
            </a:endParaRPr>
          </a:p>
        </p:txBody>
      </p:sp>
      <p:pic>
        <p:nvPicPr>
          <p:cNvPr id="6" name="Imagem 5">
            <a:extLst>
              <a:ext uri="{FF2B5EF4-FFF2-40B4-BE49-F238E27FC236}">
                <a16:creationId xmlns:a16="http://schemas.microsoft.com/office/drawing/2014/main" id="{3A63F5E6-E3CD-4E53-AA3C-184F836B3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866" y="2212789"/>
            <a:ext cx="8542268" cy="4295918"/>
          </a:xfrm>
          <a:prstGeom prst="rect">
            <a:avLst/>
          </a:prstGeom>
        </p:spPr>
      </p:pic>
    </p:spTree>
    <p:extLst>
      <p:ext uri="{BB962C8B-B14F-4D97-AF65-F5344CB8AC3E}">
        <p14:creationId xmlns:p14="http://schemas.microsoft.com/office/powerpoint/2010/main" val="1581835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385AE9-D5C0-E191-7831-5119773EF106}"/>
              </a:ext>
            </a:extLst>
          </p:cNvPr>
          <p:cNvSpPr>
            <a:spLocks noGrp="1"/>
          </p:cNvSpPr>
          <p:nvPr>
            <p:ph type="title"/>
          </p:nvPr>
        </p:nvSpPr>
        <p:spPr>
          <a:xfrm>
            <a:off x="3023071" y="-8548"/>
            <a:ext cx="6145851" cy="1632247"/>
          </a:xfrm>
        </p:spPr>
        <p:txBody>
          <a:bodyPr>
            <a:normAutofit/>
          </a:bodyPr>
          <a:lstStyle/>
          <a:p>
            <a:pPr algn="ctr"/>
            <a:r>
              <a:rPr lang="pt-BR" sz="3600" b="1" dirty="0">
                <a:latin typeface="Arial" panose="020B0604020202020204" pitchFamily="34" charset="0"/>
                <a:cs typeface="Arial" panose="020B0604020202020204" pitchFamily="34" charset="0"/>
              </a:rPr>
              <a:t>Segunda chave pública “e” </a:t>
            </a:r>
            <a:br>
              <a:rPr lang="pt-BR" sz="3600" b="1" dirty="0">
                <a:latin typeface="Arial" panose="020B0604020202020204" pitchFamily="34" charset="0"/>
                <a:cs typeface="Arial" panose="020B0604020202020204" pitchFamily="34" charset="0"/>
              </a:rPr>
            </a:br>
            <a:r>
              <a:rPr lang="pt-BR" sz="3600" b="1" dirty="0">
                <a:latin typeface="Arial" panose="020B0604020202020204" pitchFamily="34" charset="0"/>
                <a:cs typeface="Arial" panose="020B0604020202020204" pitchFamily="34" charset="0"/>
              </a:rPr>
              <a:t>(expoente da criptografia)</a:t>
            </a:r>
          </a:p>
        </p:txBody>
      </p:sp>
      <p:sp>
        <p:nvSpPr>
          <p:cNvPr id="3" name="Espaço Reservado para Conteúdo 2">
            <a:extLst>
              <a:ext uri="{FF2B5EF4-FFF2-40B4-BE49-F238E27FC236}">
                <a16:creationId xmlns:a16="http://schemas.microsoft.com/office/drawing/2014/main" id="{FD54E45C-FB32-BFC3-90D5-610E56C6CBFB}"/>
              </a:ext>
            </a:extLst>
          </p:cNvPr>
          <p:cNvSpPr>
            <a:spLocks noGrp="1"/>
          </p:cNvSpPr>
          <p:nvPr>
            <p:ph idx="1"/>
          </p:nvPr>
        </p:nvSpPr>
        <p:spPr>
          <a:xfrm>
            <a:off x="264206" y="1632246"/>
            <a:ext cx="11663585" cy="5225753"/>
          </a:xfrm>
        </p:spPr>
        <p:txBody>
          <a:bodyPr>
            <a:noAutofit/>
          </a:bodyPr>
          <a:lstStyle/>
          <a:p>
            <a:pPr marL="0" indent="0" algn="ctr">
              <a:buNone/>
            </a:pPr>
            <a:r>
              <a:rPr lang="pt-BR" sz="2000" b="1" dirty="0">
                <a:latin typeface="Arial" panose="020B0604020202020204" pitchFamily="34" charset="0"/>
                <a:cs typeface="Arial" panose="020B0604020202020204" pitchFamily="34" charset="0"/>
              </a:rPr>
              <a:t>Na criptografia RSA existe um “valor universal” para “e” amplamente usado, sendo 65537.</a:t>
            </a:r>
          </a:p>
          <a:p>
            <a:pPr marL="0" indent="0" algn="just">
              <a:buNone/>
            </a:pPr>
            <a:endParaRPr lang="pt-BR" sz="1900" b="1" dirty="0">
              <a:latin typeface="Arial" panose="020B0604020202020204" pitchFamily="34" charset="0"/>
              <a:cs typeface="Arial" panose="020B0604020202020204" pitchFamily="34" charset="0"/>
            </a:endParaRPr>
          </a:p>
          <a:p>
            <a:pPr marL="0" indent="0" algn="just">
              <a:buNone/>
            </a:pPr>
            <a:endParaRPr lang="pt-BR" sz="1900" b="1" dirty="0">
              <a:latin typeface="Arial" panose="020B0604020202020204" pitchFamily="34" charset="0"/>
              <a:cs typeface="Arial" panose="020B0604020202020204" pitchFamily="34" charset="0"/>
            </a:endParaRPr>
          </a:p>
          <a:p>
            <a:pPr marL="0" indent="0" algn="just">
              <a:buNone/>
            </a:pPr>
            <a:endParaRPr lang="pt-BR" sz="1900" b="1" dirty="0">
              <a:latin typeface="Arial" panose="020B0604020202020204" pitchFamily="34" charset="0"/>
              <a:cs typeface="Arial" panose="020B0604020202020204" pitchFamily="34" charset="0"/>
            </a:endParaRPr>
          </a:p>
          <a:p>
            <a:pPr marL="0" indent="0" algn="just">
              <a:buNone/>
            </a:pPr>
            <a:endParaRPr lang="pt-BR" sz="1900" b="1" dirty="0">
              <a:latin typeface="Arial" panose="020B0604020202020204" pitchFamily="34" charset="0"/>
              <a:cs typeface="Arial" panose="020B0604020202020204" pitchFamily="34" charset="0"/>
            </a:endParaRPr>
          </a:p>
          <a:p>
            <a:pPr marL="0" indent="0" algn="just">
              <a:buNone/>
            </a:pPr>
            <a:endParaRPr lang="pt-BR" sz="1900" b="1" dirty="0">
              <a:latin typeface="Arial" panose="020B0604020202020204" pitchFamily="34" charset="0"/>
              <a:cs typeface="Arial" panose="020B0604020202020204" pitchFamily="34" charset="0"/>
            </a:endParaRPr>
          </a:p>
        </p:txBody>
      </p:sp>
      <p:pic>
        <p:nvPicPr>
          <p:cNvPr id="5" name="Imagem 4">
            <a:extLst>
              <a:ext uri="{FF2B5EF4-FFF2-40B4-BE49-F238E27FC236}">
                <a16:creationId xmlns:a16="http://schemas.microsoft.com/office/drawing/2014/main" id="{EDAE53FB-CE71-7587-1571-F774D6CC1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35" y="2530337"/>
            <a:ext cx="9763125" cy="2857500"/>
          </a:xfrm>
          <a:prstGeom prst="rect">
            <a:avLst/>
          </a:prstGeom>
        </p:spPr>
      </p:pic>
    </p:spTree>
    <p:extLst>
      <p:ext uri="{BB962C8B-B14F-4D97-AF65-F5344CB8AC3E}">
        <p14:creationId xmlns:p14="http://schemas.microsoft.com/office/powerpoint/2010/main" val="1884807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B43496-6EA5-602F-AE0E-FF68235CBE7F}"/>
              </a:ext>
            </a:extLst>
          </p:cNvPr>
          <p:cNvSpPr>
            <a:spLocks noGrp="1"/>
          </p:cNvSpPr>
          <p:nvPr>
            <p:ph type="title"/>
          </p:nvPr>
        </p:nvSpPr>
        <p:spPr>
          <a:xfrm>
            <a:off x="4229865" y="0"/>
            <a:ext cx="3721621" cy="1213503"/>
          </a:xfrm>
        </p:spPr>
        <p:txBody>
          <a:bodyPr>
            <a:normAutofit/>
          </a:bodyPr>
          <a:lstStyle/>
          <a:p>
            <a:r>
              <a:rPr lang="pt-BR" sz="3600" b="1" dirty="0">
                <a:latin typeface="Arial" panose="020B0604020202020204" pitchFamily="34" charset="0"/>
                <a:cs typeface="Arial" panose="020B0604020202020204" pitchFamily="34" charset="0"/>
              </a:rPr>
              <a:t>Expoente 65537</a:t>
            </a:r>
          </a:p>
        </p:txBody>
      </p:sp>
      <p:sp>
        <p:nvSpPr>
          <p:cNvPr id="3" name="Espaço Reservado para Conteúdo 2">
            <a:extLst>
              <a:ext uri="{FF2B5EF4-FFF2-40B4-BE49-F238E27FC236}">
                <a16:creationId xmlns:a16="http://schemas.microsoft.com/office/drawing/2014/main" id="{7EB650FC-E296-DF15-864A-3215095CF42D}"/>
              </a:ext>
            </a:extLst>
          </p:cNvPr>
          <p:cNvSpPr>
            <a:spLocks noGrp="1"/>
          </p:cNvSpPr>
          <p:nvPr>
            <p:ph idx="1"/>
          </p:nvPr>
        </p:nvSpPr>
        <p:spPr>
          <a:xfrm>
            <a:off x="913795" y="1399624"/>
            <a:ext cx="10353762" cy="4058751"/>
          </a:xfrm>
        </p:spPr>
        <p:txBody>
          <a:bodyPr>
            <a:normAutofit/>
          </a:bodyPr>
          <a:lstStyle/>
          <a:p>
            <a:pPr marL="0" indent="0" algn="ctr">
              <a:buNone/>
            </a:pPr>
            <a:r>
              <a:rPr lang="pt-BR" sz="2800" b="1" dirty="0">
                <a:latin typeface="Arial" panose="020B0604020202020204" pitchFamily="34" charset="0"/>
                <a:cs typeface="Arial" panose="020B0604020202020204" pitchFamily="34" charset="0"/>
              </a:rPr>
              <a:t>Características que tornam esse valor tão utilizado:</a:t>
            </a:r>
          </a:p>
          <a:p>
            <a:pPr algn="just"/>
            <a:endParaRPr lang="pt-BR" sz="2000" b="1" dirty="0">
              <a:latin typeface="Arial" panose="020B0604020202020204" pitchFamily="34" charset="0"/>
              <a:cs typeface="Arial" panose="020B0604020202020204" pitchFamily="34" charset="0"/>
            </a:endParaRPr>
          </a:p>
          <a:p>
            <a:pPr algn="just"/>
            <a:r>
              <a:rPr lang="pt-BR" sz="2000" b="1" dirty="0">
                <a:latin typeface="Arial" panose="020B0604020202020204" pitchFamily="34" charset="0"/>
                <a:cs typeface="Arial" panose="020B0604020202020204" pitchFamily="34" charset="0"/>
              </a:rPr>
              <a:t>Seguro, é um número primo e é relativamente grande, tornando-o seguro para uso como expoente de criptografia.</a:t>
            </a:r>
          </a:p>
          <a:p>
            <a:pPr algn="just"/>
            <a:r>
              <a:rPr lang="pt-BR" sz="2000" b="1" dirty="0">
                <a:latin typeface="Arial" panose="020B0604020202020204" pitchFamily="34" charset="0"/>
                <a:cs typeface="Arial" panose="020B0604020202020204" pitchFamily="34" charset="0"/>
              </a:rPr>
              <a:t>Eficiente, é pequeno o suficiente para ser eficiente em termos de cálculos, o que ajuda a acelerar o processo de criptografia.</a:t>
            </a:r>
          </a:p>
          <a:p>
            <a:pPr algn="just"/>
            <a:r>
              <a:rPr lang="pt-BR" sz="2000" b="1" dirty="0">
                <a:latin typeface="Arial" panose="020B0604020202020204" pitchFamily="34" charset="0"/>
                <a:cs typeface="Arial" panose="020B0604020202020204" pitchFamily="34" charset="0"/>
              </a:rPr>
              <a:t>Resistência a ataques, esse valor oferece uma boa resistência a alguns ataques criptográficos conhecidos, como ataques de força bruta.</a:t>
            </a:r>
          </a:p>
          <a:p>
            <a:pPr algn="just"/>
            <a:r>
              <a:rPr lang="pt-BR" sz="2000" b="1" dirty="0">
                <a:latin typeface="Arial" panose="020B0604020202020204" pitchFamily="34" charset="0"/>
                <a:cs typeface="Arial" panose="020B0604020202020204" pitchFamily="34" charset="0"/>
              </a:rPr>
              <a:t>Conveniência, é fácil de usar e é amplamente suportado por várias implementações de criptografia RSA.</a:t>
            </a:r>
          </a:p>
          <a:p>
            <a:endParaRPr lang="pt-BR" dirty="0"/>
          </a:p>
        </p:txBody>
      </p:sp>
    </p:spTree>
    <p:extLst>
      <p:ext uri="{BB962C8B-B14F-4D97-AF65-F5344CB8AC3E}">
        <p14:creationId xmlns:p14="http://schemas.microsoft.com/office/powerpoint/2010/main" val="2932115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943B30-0C47-DB5F-699F-A55927774B41}"/>
              </a:ext>
            </a:extLst>
          </p:cNvPr>
          <p:cNvSpPr>
            <a:spLocks noGrp="1"/>
          </p:cNvSpPr>
          <p:nvPr>
            <p:ph type="title"/>
          </p:nvPr>
        </p:nvSpPr>
        <p:spPr>
          <a:xfrm>
            <a:off x="1726706" y="32758"/>
            <a:ext cx="8738587" cy="1454209"/>
          </a:xfrm>
        </p:spPr>
        <p:txBody>
          <a:bodyPr>
            <a:normAutofit/>
          </a:bodyPr>
          <a:lstStyle/>
          <a:p>
            <a:pPr algn="ctr"/>
            <a:r>
              <a:rPr lang="pt-BR" sz="3600" b="1" dirty="0">
                <a:latin typeface="Arial" panose="020B0604020202020204" pitchFamily="34" charset="0"/>
                <a:cs typeface="Arial" panose="020B0604020202020204" pitchFamily="34" charset="0"/>
              </a:rPr>
              <a:t>Calculo de “e” se o valor não for 65537</a:t>
            </a:r>
          </a:p>
        </p:txBody>
      </p:sp>
      <p:sp>
        <p:nvSpPr>
          <p:cNvPr id="3" name="Espaço Reservado para Conteúdo 2">
            <a:extLst>
              <a:ext uri="{FF2B5EF4-FFF2-40B4-BE49-F238E27FC236}">
                <a16:creationId xmlns:a16="http://schemas.microsoft.com/office/drawing/2014/main" id="{36696C59-3C39-DC9B-7C2B-D2AF7DBA849F}"/>
              </a:ext>
            </a:extLst>
          </p:cNvPr>
          <p:cNvSpPr>
            <a:spLocks noGrp="1"/>
          </p:cNvSpPr>
          <p:nvPr>
            <p:ph idx="1"/>
          </p:nvPr>
        </p:nvSpPr>
        <p:spPr>
          <a:xfrm>
            <a:off x="919118" y="2092296"/>
            <a:ext cx="10353762" cy="1203532"/>
          </a:xfrm>
        </p:spPr>
        <p:txBody>
          <a:bodyPr>
            <a:normAutofit/>
          </a:bodyPr>
          <a:lstStyle/>
          <a:p>
            <a:pPr marL="0" indent="0" algn="just">
              <a:buNone/>
            </a:pPr>
            <a:r>
              <a:rPr lang="pt-BR" sz="2400" b="1" dirty="0">
                <a:latin typeface="Arial" panose="020B0604020202020204" pitchFamily="34" charset="0"/>
                <a:cs typeface="Arial" panose="020B0604020202020204" pitchFamily="34" charset="0"/>
              </a:rPr>
              <a:t>Caso o valor de “e” não seja 65537, é possível se calcular usando MDC (máximo divisor comum) onde MDC (e, phi) = 1, ou seja, “e” é coprimo com “phi” e o inverso multiplicativo modular de phi(n).</a:t>
            </a:r>
          </a:p>
        </p:txBody>
      </p:sp>
    </p:spTree>
    <p:extLst>
      <p:ext uri="{BB962C8B-B14F-4D97-AF65-F5344CB8AC3E}">
        <p14:creationId xmlns:p14="http://schemas.microsoft.com/office/powerpoint/2010/main" val="2069643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110B9-400E-B28E-1565-FCAA337758FF}"/>
              </a:ext>
            </a:extLst>
          </p:cNvPr>
          <p:cNvSpPr>
            <a:spLocks noGrp="1"/>
          </p:cNvSpPr>
          <p:nvPr>
            <p:ph type="title"/>
          </p:nvPr>
        </p:nvSpPr>
        <p:spPr>
          <a:xfrm>
            <a:off x="1398571" y="0"/>
            <a:ext cx="9394857" cy="1325563"/>
          </a:xfrm>
        </p:spPr>
        <p:txBody>
          <a:bodyPr>
            <a:normAutofit/>
          </a:bodyPr>
          <a:lstStyle/>
          <a:p>
            <a:r>
              <a:rPr lang="pt-BR" sz="3600" b="1" dirty="0">
                <a:latin typeface="Arial" panose="020B0604020202020204" pitchFamily="34" charset="0"/>
                <a:cs typeface="Arial" panose="020B0604020202020204" pitchFamily="34" charset="0"/>
              </a:rPr>
              <a:t>Função que gera um número “e” aleatório até ele ser MDC (e, phi) = 1</a:t>
            </a:r>
          </a:p>
        </p:txBody>
      </p:sp>
      <p:pic>
        <p:nvPicPr>
          <p:cNvPr id="10" name="Imagem 9">
            <a:extLst>
              <a:ext uri="{FF2B5EF4-FFF2-40B4-BE49-F238E27FC236}">
                <a16:creationId xmlns:a16="http://schemas.microsoft.com/office/drawing/2014/main" id="{9D212539-4A2A-E398-B5C3-947D51879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943" y="1432084"/>
            <a:ext cx="8274114" cy="5100803"/>
          </a:xfrm>
          <a:prstGeom prst="rect">
            <a:avLst/>
          </a:prstGeom>
        </p:spPr>
      </p:pic>
    </p:spTree>
    <p:extLst>
      <p:ext uri="{BB962C8B-B14F-4D97-AF65-F5344CB8AC3E}">
        <p14:creationId xmlns:p14="http://schemas.microsoft.com/office/powerpoint/2010/main" val="552557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2FF753F-F817-9120-7154-2ADFF1609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385" y="1455855"/>
            <a:ext cx="9163229" cy="5154317"/>
          </a:xfrm>
          <a:prstGeom prst="rect">
            <a:avLst/>
          </a:prstGeom>
        </p:spPr>
      </p:pic>
      <p:sp>
        <p:nvSpPr>
          <p:cNvPr id="6" name="Título 5">
            <a:extLst>
              <a:ext uri="{FF2B5EF4-FFF2-40B4-BE49-F238E27FC236}">
                <a16:creationId xmlns:a16="http://schemas.microsoft.com/office/drawing/2014/main" id="{45F3F010-8CFC-D39E-00B3-07576D47BD95}"/>
              </a:ext>
            </a:extLst>
          </p:cNvPr>
          <p:cNvSpPr>
            <a:spLocks noGrp="1"/>
          </p:cNvSpPr>
          <p:nvPr>
            <p:ph type="title"/>
          </p:nvPr>
        </p:nvSpPr>
        <p:spPr>
          <a:xfrm>
            <a:off x="1718060" y="0"/>
            <a:ext cx="8755878" cy="1325563"/>
          </a:xfrm>
        </p:spPr>
        <p:txBody>
          <a:bodyPr>
            <a:normAutofit/>
          </a:bodyPr>
          <a:lstStyle/>
          <a:p>
            <a:pPr algn="ctr"/>
            <a:r>
              <a:rPr lang="pt-BR" sz="3600" b="1" dirty="0">
                <a:latin typeface="Arial" panose="020B0604020202020204" pitchFamily="34" charset="0"/>
                <a:cs typeface="Arial" panose="020B0604020202020204" pitchFamily="34" charset="0"/>
              </a:rPr>
              <a:t>Função para checar se MDC (e, phi) = 1 </a:t>
            </a:r>
          </a:p>
        </p:txBody>
      </p:sp>
    </p:spTree>
    <p:extLst>
      <p:ext uri="{BB962C8B-B14F-4D97-AF65-F5344CB8AC3E}">
        <p14:creationId xmlns:p14="http://schemas.microsoft.com/office/powerpoint/2010/main" val="112034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67A38A-21B1-0C25-114F-62C54E78F0B1}"/>
              </a:ext>
            </a:extLst>
          </p:cNvPr>
          <p:cNvSpPr>
            <a:spLocks noGrp="1"/>
          </p:cNvSpPr>
          <p:nvPr>
            <p:ph type="title"/>
          </p:nvPr>
        </p:nvSpPr>
        <p:spPr>
          <a:xfrm>
            <a:off x="1775319" y="-1"/>
            <a:ext cx="8641362" cy="1495515"/>
          </a:xfrm>
        </p:spPr>
        <p:txBody>
          <a:bodyPr>
            <a:noAutofit/>
          </a:bodyPr>
          <a:lstStyle/>
          <a:p>
            <a:pPr algn="ctr"/>
            <a:r>
              <a:rPr lang="pt-BR" sz="3600" b="1" dirty="0">
                <a:latin typeface="Arial" panose="020B0604020202020204" pitchFamily="34" charset="0"/>
                <a:cs typeface="Arial" panose="020B0604020202020204" pitchFamily="34" charset="0"/>
              </a:rPr>
              <a:t>Criação da segunda chave privada “d” </a:t>
            </a:r>
            <a:br>
              <a:rPr lang="pt-BR" sz="3600" b="1" dirty="0">
                <a:latin typeface="Arial" panose="020B0604020202020204" pitchFamily="34" charset="0"/>
                <a:cs typeface="Arial" panose="020B0604020202020204" pitchFamily="34" charset="0"/>
              </a:rPr>
            </a:br>
            <a:r>
              <a:rPr lang="pt-BR" sz="3600" b="1" dirty="0">
                <a:latin typeface="Arial" panose="020B0604020202020204" pitchFamily="34" charset="0"/>
                <a:cs typeface="Arial" panose="020B0604020202020204" pitchFamily="34" charset="0"/>
              </a:rPr>
              <a:t>(o expoente de descriptografia)</a:t>
            </a:r>
          </a:p>
        </p:txBody>
      </p:sp>
      <p:sp>
        <p:nvSpPr>
          <p:cNvPr id="3" name="Espaço Reservado para Conteúdo 2">
            <a:extLst>
              <a:ext uri="{FF2B5EF4-FFF2-40B4-BE49-F238E27FC236}">
                <a16:creationId xmlns:a16="http://schemas.microsoft.com/office/drawing/2014/main" id="{AB439E04-2815-D597-2442-1CD452E12494}"/>
              </a:ext>
            </a:extLst>
          </p:cNvPr>
          <p:cNvSpPr>
            <a:spLocks noGrp="1"/>
          </p:cNvSpPr>
          <p:nvPr>
            <p:ph idx="1"/>
          </p:nvPr>
        </p:nvSpPr>
        <p:spPr>
          <a:xfrm>
            <a:off x="838200" y="2501966"/>
            <a:ext cx="10515600" cy="1136963"/>
          </a:xfrm>
        </p:spPr>
        <p:txBody>
          <a:bodyPr>
            <a:normAutofit lnSpcReduction="10000"/>
          </a:bodyPr>
          <a:lstStyle/>
          <a:p>
            <a:pPr marL="36900" indent="0" algn="just">
              <a:buNone/>
            </a:pPr>
            <a:r>
              <a:rPr lang="pt-BR" sz="2400" b="1" dirty="0">
                <a:latin typeface="Arial" panose="020B0604020202020204" pitchFamily="34" charset="0"/>
                <a:cs typeface="Arial" panose="020B0604020202020204" pitchFamily="34" charset="0"/>
              </a:rPr>
              <a:t>Com “phi” e “e” definidos se é possível calcular o valor da terceira chave “d” usando a formula e * d ≡ 1 mod phi, ou aplicando o algoritmo de MDC estendido para encontrar o valor de “d”.</a:t>
            </a:r>
          </a:p>
        </p:txBody>
      </p:sp>
    </p:spTree>
    <p:extLst>
      <p:ext uri="{BB962C8B-B14F-4D97-AF65-F5344CB8AC3E}">
        <p14:creationId xmlns:p14="http://schemas.microsoft.com/office/powerpoint/2010/main" val="3744723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2F156-FC65-4167-EC18-52ED4DFB8583}"/>
              </a:ext>
            </a:extLst>
          </p:cNvPr>
          <p:cNvSpPr>
            <a:spLocks noGrp="1"/>
          </p:cNvSpPr>
          <p:nvPr>
            <p:ph type="title"/>
          </p:nvPr>
        </p:nvSpPr>
        <p:spPr>
          <a:xfrm>
            <a:off x="1226677" y="0"/>
            <a:ext cx="9738645" cy="1325563"/>
          </a:xfrm>
        </p:spPr>
        <p:txBody>
          <a:bodyPr>
            <a:normAutofit/>
          </a:bodyPr>
          <a:lstStyle/>
          <a:p>
            <a:r>
              <a:rPr lang="pt-BR" sz="3600" b="1" dirty="0">
                <a:latin typeface="Arial" panose="020B0604020202020204" pitchFamily="34" charset="0"/>
                <a:cs typeface="Arial" panose="020B0604020202020204" pitchFamily="34" charset="0"/>
              </a:rPr>
              <a:t>Função para se achar um valor correto para “d”, usando a formula de MDC estendido</a:t>
            </a:r>
          </a:p>
        </p:txBody>
      </p:sp>
      <p:pic>
        <p:nvPicPr>
          <p:cNvPr id="7" name="Imagem 6">
            <a:extLst>
              <a:ext uri="{FF2B5EF4-FFF2-40B4-BE49-F238E27FC236}">
                <a16:creationId xmlns:a16="http://schemas.microsoft.com/office/drawing/2014/main" id="{4B4DC0F1-283B-4634-ADCC-663B8A409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64" y="1325563"/>
            <a:ext cx="7080470" cy="5439502"/>
          </a:xfrm>
          <a:prstGeom prst="rect">
            <a:avLst/>
          </a:prstGeom>
        </p:spPr>
      </p:pic>
    </p:spTree>
    <p:extLst>
      <p:ext uri="{BB962C8B-B14F-4D97-AF65-F5344CB8AC3E}">
        <p14:creationId xmlns:p14="http://schemas.microsoft.com/office/powerpoint/2010/main" val="3887735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7185B3-5686-490F-B239-8C67485CC236}"/>
              </a:ext>
            </a:extLst>
          </p:cNvPr>
          <p:cNvSpPr>
            <a:spLocks noGrp="1"/>
          </p:cNvSpPr>
          <p:nvPr>
            <p:ph type="title"/>
          </p:nvPr>
        </p:nvSpPr>
        <p:spPr>
          <a:xfrm>
            <a:off x="1675332" y="0"/>
            <a:ext cx="8841336" cy="1325563"/>
          </a:xfrm>
        </p:spPr>
        <p:txBody>
          <a:bodyPr>
            <a:normAutofit/>
          </a:bodyPr>
          <a:lstStyle/>
          <a:p>
            <a:r>
              <a:rPr lang="pt-BR" sz="3600" b="1" dirty="0">
                <a:latin typeface="Arial" panose="020B0604020202020204" pitchFamily="34" charset="0"/>
                <a:cs typeface="Arial" panose="020B0604020202020204" pitchFamily="34" charset="0"/>
              </a:rPr>
              <a:t>Função que aplica a divisão que o MDC estendido precisa</a:t>
            </a:r>
          </a:p>
        </p:txBody>
      </p:sp>
      <p:pic>
        <p:nvPicPr>
          <p:cNvPr id="5" name="Espaço Reservado para Conteúdo 4">
            <a:extLst>
              <a:ext uri="{FF2B5EF4-FFF2-40B4-BE49-F238E27FC236}">
                <a16:creationId xmlns:a16="http://schemas.microsoft.com/office/drawing/2014/main" id="{16B27C6F-E2A4-4D20-B5DF-5A81CC11EF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491" y="1630868"/>
            <a:ext cx="7731018" cy="4351338"/>
          </a:xfrm>
        </p:spPr>
      </p:pic>
    </p:spTree>
    <p:extLst>
      <p:ext uri="{BB962C8B-B14F-4D97-AF65-F5344CB8AC3E}">
        <p14:creationId xmlns:p14="http://schemas.microsoft.com/office/powerpoint/2010/main" val="86034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CCADA8-C965-3217-9C9B-95748F1ED071}"/>
              </a:ext>
            </a:extLst>
          </p:cNvPr>
          <p:cNvSpPr>
            <a:spLocks noGrp="1"/>
          </p:cNvSpPr>
          <p:nvPr>
            <p:ph type="title"/>
          </p:nvPr>
        </p:nvSpPr>
        <p:spPr>
          <a:xfrm>
            <a:off x="2764920" y="0"/>
            <a:ext cx="6662159" cy="1325563"/>
          </a:xfrm>
        </p:spPr>
        <p:txBody>
          <a:bodyPr>
            <a:normAutofit/>
          </a:bodyPr>
          <a:lstStyle/>
          <a:p>
            <a:pPr algn="ctr"/>
            <a:r>
              <a:rPr lang="pt-BR" sz="3600" b="1" dirty="0">
                <a:latin typeface="Arial" panose="020B0604020202020204" pitchFamily="34" charset="0"/>
                <a:cs typeface="Arial" panose="020B0604020202020204" pitchFamily="34" charset="0"/>
              </a:rPr>
              <a:t>Criptografia e descriptografia</a:t>
            </a:r>
          </a:p>
        </p:txBody>
      </p:sp>
      <p:sp>
        <p:nvSpPr>
          <p:cNvPr id="3" name="Espaço Reservado para Conteúdo 2">
            <a:extLst>
              <a:ext uri="{FF2B5EF4-FFF2-40B4-BE49-F238E27FC236}">
                <a16:creationId xmlns:a16="http://schemas.microsoft.com/office/drawing/2014/main" id="{ABA4A010-76B0-F6C6-1C62-884B829B2261}"/>
              </a:ext>
            </a:extLst>
          </p:cNvPr>
          <p:cNvSpPr>
            <a:spLocks noGrp="1"/>
          </p:cNvSpPr>
          <p:nvPr>
            <p:ph idx="1"/>
          </p:nvPr>
        </p:nvSpPr>
        <p:spPr>
          <a:xfrm>
            <a:off x="838200" y="1325563"/>
            <a:ext cx="10515600" cy="5226257"/>
          </a:xfrm>
        </p:spPr>
        <p:txBody>
          <a:bodyPr/>
          <a:lstStyle/>
          <a:p>
            <a:pPr marL="0" indent="0" algn="just">
              <a:buNone/>
            </a:pPr>
            <a:r>
              <a:rPr lang="pt-BR" sz="2300" b="1" dirty="0">
                <a:latin typeface="Arial" panose="020B0604020202020204" pitchFamily="34" charset="0"/>
                <a:cs typeface="Arial" panose="020B0604020202020204" pitchFamily="34" charset="0"/>
              </a:rPr>
              <a:t>Com todas as chaves necessárias em mãos, é possível iniciar o processo de criptografia e descriptografia.</a:t>
            </a:r>
          </a:p>
          <a:p>
            <a:pPr marL="0" indent="0" algn="just">
              <a:buNone/>
            </a:pPr>
            <a:r>
              <a:rPr lang="pt-BR" sz="3000" b="1" dirty="0">
                <a:latin typeface="Arial" panose="020B0604020202020204" pitchFamily="34" charset="0"/>
                <a:cs typeface="Arial" panose="020B0604020202020204" pitchFamily="34" charset="0"/>
              </a:rPr>
              <a:t>Criptografia</a:t>
            </a:r>
          </a:p>
          <a:p>
            <a:pPr marL="0" indent="0" algn="just">
              <a:buNone/>
            </a:pPr>
            <a:r>
              <a:rPr lang="pt-BR" sz="2300" b="1" dirty="0">
                <a:latin typeface="Arial" panose="020B0604020202020204" pitchFamily="34" charset="0"/>
                <a:cs typeface="Arial" panose="020B0604020202020204" pitchFamily="34" charset="0"/>
              </a:rPr>
              <a:t>Utilizando as chaves públicas “n” e “e” é possível criptografar a mensagem usando a fórmula C = M ^ e mod n, onde "M" representa o valor numérico na tabela ascii de cada letra da mensagem a ser criptografada.</a:t>
            </a:r>
          </a:p>
          <a:p>
            <a:pPr marL="0" indent="0" algn="just">
              <a:buNone/>
            </a:pPr>
            <a:r>
              <a:rPr lang="pt-BR" sz="3000" b="1" dirty="0">
                <a:latin typeface="Arial" panose="020B0604020202020204" pitchFamily="34" charset="0"/>
                <a:cs typeface="Arial" panose="020B0604020202020204" pitchFamily="34" charset="0"/>
              </a:rPr>
              <a:t>Descriptografia</a:t>
            </a:r>
          </a:p>
          <a:p>
            <a:pPr marL="0" indent="0" algn="just">
              <a:buNone/>
            </a:pPr>
            <a:r>
              <a:rPr lang="pt-BR" sz="2300" b="1" dirty="0">
                <a:latin typeface="Arial" panose="020B0604020202020204" pitchFamily="34" charset="0"/>
                <a:cs typeface="Arial" panose="020B0604020202020204" pitchFamily="34" charset="0"/>
              </a:rPr>
              <a:t>Utilizando as chaves privadas “n” e “d” é possível descriptografar a mensagem usando a fórmula D = M ^ d mod n, onde “M” representa o valor numérico na tabela ascii de cada letra da mensagem a ser descriptografada.</a:t>
            </a:r>
          </a:p>
          <a:p>
            <a:pPr marL="0" indent="0" algn="just">
              <a:buNone/>
            </a:pPr>
            <a:endParaRPr lang="pt-BR" sz="2300" b="1" dirty="0">
              <a:latin typeface="Arial" panose="020B0604020202020204" pitchFamily="34" charset="0"/>
              <a:cs typeface="Arial" panose="020B0604020202020204" pitchFamily="34" charset="0"/>
            </a:endParaRPr>
          </a:p>
          <a:p>
            <a:pPr marL="0" indent="0">
              <a:buNone/>
            </a:pPr>
            <a:endParaRPr lang="pt-BR" sz="3000" dirty="0">
              <a:latin typeface="Arial" panose="020B0604020202020204" pitchFamily="34" charset="0"/>
              <a:cs typeface="Arial" panose="020B0604020202020204" pitchFamily="34" charset="0"/>
            </a:endParaRPr>
          </a:p>
          <a:p>
            <a:pPr marL="0" indent="0">
              <a:buNone/>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1234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A3034-AB64-3FAF-CCD7-9211C65609B7}"/>
              </a:ext>
            </a:extLst>
          </p:cNvPr>
          <p:cNvSpPr>
            <a:spLocks noGrp="1"/>
          </p:cNvSpPr>
          <p:nvPr>
            <p:ph type="title"/>
          </p:nvPr>
        </p:nvSpPr>
        <p:spPr>
          <a:xfrm>
            <a:off x="913795" y="0"/>
            <a:ext cx="10353762" cy="970450"/>
          </a:xfrm>
        </p:spPr>
        <p:txBody>
          <a:bodyPr>
            <a:normAutofit/>
          </a:bodyPr>
          <a:lstStyle/>
          <a:p>
            <a:r>
              <a:rPr lang="pt-BR" sz="3600" b="1" dirty="0">
                <a:latin typeface="Arial" panose="020B0604020202020204" pitchFamily="34" charset="0"/>
                <a:cs typeface="Arial" panose="020B0604020202020204" pitchFamily="34" charset="0"/>
              </a:rPr>
              <a:t>O que é a criptografia RSA?</a:t>
            </a:r>
          </a:p>
        </p:txBody>
      </p:sp>
      <p:sp>
        <p:nvSpPr>
          <p:cNvPr id="3" name="Espaço Reservado para Conteúdo 2">
            <a:extLst>
              <a:ext uri="{FF2B5EF4-FFF2-40B4-BE49-F238E27FC236}">
                <a16:creationId xmlns:a16="http://schemas.microsoft.com/office/drawing/2014/main" id="{1892C571-E82C-CBBF-8E96-2547BACD7050}"/>
              </a:ext>
            </a:extLst>
          </p:cNvPr>
          <p:cNvSpPr>
            <a:spLocks noGrp="1"/>
          </p:cNvSpPr>
          <p:nvPr>
            <p:ph idx="1"/>
          </p:nvPr>
        </p:nvSpPr>
        <p:spPr>
          <a:xfrm>
            <a:off x="666268" y="970450"/>
            <a:ext cx="10848813" cy="5887550"/>
          </a:xfrm>
        </p:spPr>
        <p:txBody>
          <a:bodyPr>
            <a:normAutofit fontScale="92500" lnSpcReduction="10000"/>
          </a:bodyPr>
          <a:lstStyle/>
          <a:p>
            <a:pPr marL="36900" indent="0" algn="just">
              <a:buNone/>
            </a:pPr>
            <a:r>
              <a:rPr lang="pt-BR" sz="1900" b="1" dirty="0">
                <a:latin typeface="Arial" panose="020B0604020202020204" pitchFamily="34" charset="0"/>
                <a:cs typeface="Arial" panose="020B0604020202020204" pitchFamily="34" charset="0"/>
              </a:rPr>
              <a:t>A criptografia RSA é uma criptografia assimétrica (chave pública), que se utiliza de um par de chaves distintas, uma pública que fica à disposição de qualquer um que queira criptografar uma mensagem e uma privada que fica em posse do proprietário, sendo o único a conseguir descriptografar a mensagem. </a:t>
            </a:r>
          </a:p>
          <a:p>
            <a:pPr marL="36900" indent="0" algn="just">
              <a:buNone/>
            </a:pPr>
            <a:endParaRPr lang="pt-BR" b="1" dirty="0">
              <a:latin typeface="Arial" panose="020B0604020202020204" pitchFamily="34" charset="0"/>
              <a:cs typeface="Arial" panose="020B0604020202020204" pitchFamily="34" charset="0"/>
            </a:endParaRPr>
          </a:p>
          <a:p>
            <a:pPr marL="36900" indent="0" algn="just">
              <a:buNone/>
            </a:pPr>
            <a:endParaRPr lang="pt-BR" b="1" dirty="0">
              <a:latin typeface="Arial" panose="020B0604020202020204" pitchFamily="34" charset="0"/>
              <a:cs typeface="Arial" panose="020B0604020202020204" pitchFamily="34" charset="0"/>
            </a:endParaRPr>
          </a:p>
          <a:p>
            <a:pPr marL="36900" indent="0" algn="just">
              <a:buNone/>
            </a:pPr>
            <a:endParaRPr lang="pt-BR" b="1" dirty="0">
              <a:latin typeface="Arial" panose="020B0604020202020204" pitchFamily="34" charset="0"/>
              <a:cs typeface="Arial" panose="020B0604020202020204" pitchFamily="34" charset="0"/>
            </a:endParaRPr>
          </a:p>
          <a:p>
            <a:pPr marL="36900" indent="0" algn="just">
              <a:buNone/>
            </a:pPr>
            <a:endParaRPr lang="pt-BR" b="1" dirty="0">
              <a:latin typeface="Arial" panose="020B0604020202020204" pitchFamily="34" charset="0"/>
              <a:cs typeface="Arial" panose="020B0604020202020204" pitchFamily="34" charset="0"/>
            </a:endParaRPr>
          </a:p>
          <a:p>
            <a:pPr marL="36900" indent="0" algn="just">
              <a:buNone/>
            </a:pPr>
            <a:endParaRPr lang="pt-BR" b="1" dirty="0">
              <a:latin typeface="Arial" panose="020B0604020202020204" pitchFamily="34" charset="0"/>
              <a:cs typeface="Arial" panose="020B0604020202020204" pitchFamily="34" charset="0"/>
            </a:endParaRPr>
          </a:p>
          <a:p>
            <a:pPr marL="36900" indent="0" algn="just">
              <a:buNone/>
            </a:pPr>
            <a:endParaRPr lang="pt-BR" b="1" dirty="0">
              <a:latin typeface="Arial" panose="020B0604020202020204" pitchFamily="34" charset="0"/>
              <a:cs typeface="Arial" panose="020B0604020202020204" pitchFamily="34" charset="0"/>
            </a:endParaRPr>
          </a:p>
          <a:p>
            <a:pPr marL="36900" indent="0" algn="just">
              <a:buNone/>
            </a:pPr>
            <a:endParaRPr lang="pt-BR" b="1" dirty="0">
              <a:latin typeface="Arial" panose="020B0604020202020204" pitchFamily="34" charset="0"/>
              <a:cs typeface="Arial" panose="020B0604020202020204" pitchFamily="34" charset="0"/>
            </a:endParaRPr>
          </a:p>
          <a:p>
            <a:pPr marL="36900" indent="0" algn="just">
              <a:buNone/>
            </a:pPr>
            <a:endParaRPr lang="pt-BR" b="1" dirty="0">
              <a:latin typeface="Arial" panose="020B0604020202020204" pitchFamily="34" charset="0"/>
              <a:cs typeface="Arial" panose="020B0604020202020204" pitchFamily="34" charset="0"/>
            </a:endParaRPr>
          </a:p>
          <a:p>
            <a:pPr marL="36900" indent="0" algn="just">
              <a:buNone/>
            </a:pPr>
            <a:endParaRPr lang="pt-BR" sz="1900" b="1" dirty="0">
              <a:latin typeface="Arial" panose="020B0604020202020204" pitchFamily="34" charset="0"/>
              <a:cs typeface="Arial" panose="020B0604020202020204" pitchFamily="34" charset="0"/>
            </a:endParaRPr>
          </a:p>
          <a:p>
            <a:pPr marL="36900" indent="0" algn="just">
              <a:buNone/>
            </a:pPr>
            <a:r>
              <a:rPr lang="pt-BR" sz="1900" b="1" dirty="0">
                <a:latin typeface="Arial" panose="020B0604020202020204" pitchFamily="34" charset="0"/>
                <a:cs typeface="Arial" panose="020B0604020202020204" pitchFamily="34" charset="0"/>
              </a:rPr>
              <a:t>O algoritmo foi desenvolvido pelos criadores da empresa </a:t>
            </a:r>
            <a:r>
              <a:rPr lang="pt-BR" sz="1900" b="1" dirty="0">
                <a:solidFill>
                  <a:srgbClr val="FF0000"/>
                </a:solidFill>
                <a:latin typeface="Arial" panose="020B0604020202020204" pitchFamily="34" charset="0"/>
                <a:cs typeface="Arial" panose="020B0604020202020204" pitchFamily="34" charset="0"/>
              </a:rPr>
              <a:t>RSA</a:t>
            </a:r>
            <a:r>
              <a:rPr lang="pt-BR" sz="1900" b="1" dirty="0">
                <a:latin typeface="Arial" panose="020B0604020202020204" pitchFamily="34" charset="0"/>
                <a:cs typeface="Arial" panose="020B0604020202020204" pitchFamily="34" charset="0"/>
              </a:rPr>
              <a:t> Data Security, Ron </a:t>
            </a:r>
            <a:r>
              <a:rPr lang="pt-BR" sz="1900" b="1" dirty="0">
                <a:solidFill>
                  <a:srgbClr val="FF0000"/>
                </a:solidFill>
                <a:latin typeface="Arial" panose="020B0604020202020204" pitchFamily="34" charset="0"/>
                <a:cs typeface="Arial" panose="020B0604020202020204" pitchFamily="34" charset="0"/>
              </a:rPr>
              <a:t>R</a:t>
            </a:r>
            <a:r>
              <a:rPr lang="pt-BR" sz="1900" b="1" dirty="0">
                <a:latin typeface="Arial" panose="020B0604020202020204" pitchFamily="34" charset="0"/>
                <a:cs typeface="Arial" panose="020B0604020202020204" pitchFamily="34" charset="0"/>
              </a:rPr>
              <a:t>ivest, Adi </a:t>
            </a:r>
            <a:r>
              <a:rPr lang="pt-BR" sz="1900" b="1" dirty="0">
                <a:solidFill>
                  <a:srgbClr val="FF0000"/>
                </a:solidFill>
                <a:latin typeface="Arial" panose="020B0604020202020204" pitchFamily="34" charset="0"/>
                <a:cs typeface="Arial" panose="020B0604020202020204" pitchFamily="34" charset="0"/>
              </a:rPr>
              <a:t>S</a:t>
            </a:r>
            <a:r>
              <a:rPr lang="pt-BR" sz="1900" b="1" dirty="0">
                <a:latin typeface="Arial" panose="020B0604020202020204" pitchFamily="34" charset="0"/>
                <a:cs typeface="Arial" panose="020B0604020202020204" pitchFamily="34" charset="0"/>
              </a:rPr>
              <a:t>hamir, </a:t>
            </a:r>
            <a:r>
              <a:rPr lang="pt-BR" sz="19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Leonard</a:t>
            </a:r>
            <a:r>
              <a:rPr lang="pt-BR" sz="1900" b="1" dirty="0">
                <a:latin typeface="Arial" panose="020B0604020202020204" pitchFamily="34" charset="0"/>
                <a:cs typeface="Arial" panose="020B0604020202020204" pitchFamily="34" charset="0"/>
              </a:rPr>
              <a:t> </a:t>
            </a:r>
            <a:r>
              <a:rPr lang="pt-BR" sz="1900" b="1" dirty="0">
                <a:solidFill>
                  <a:srgbClr val="FF0000"/>
                </a:solidFill>
                <a:latin typeface="Arial" panose="020B0604020202020204" pitchFamily="34" charset="0"/>
                <a:cs typeface="Arial" panose="020B0604020202020204" pitchFamily="34" charset="0"/>
              </a:rPr>
              <a:t>A</a:t>
            </a:r>
            <a:r>
              <a:rPr lang="pt-BR" sz="1900" b="1" dirty="0">
                <a:latin typeface="Arial" panose="020B0604020202020204" pitchFamily="34" charset="0"/>
                <a:cs typeface="Arial" panose="020B0604020202020204" pitchFamily="34" charset="0"/>
              </a:rPr>
              <a:t>dleman, utilizando da teoria dos números, especificamente a complexidade da fatoração de números em seus primos constituintes, sendo uma das técnicas de segurança mais robustas da atualidade.</a:t>
            </a:r>
          </a:p>
        </p:txBody>
      </p:sp>
      <p:sp>
        <p:nvSpPr>
          <p:cNvPr id="5" name="CaixaDeTexto 4">
            <a:extLst>
              <a:ext uri="{FF2B5EF4-FFF2-40B4-BE49-F238E27FC236}">
                <a16:creationId xmlns:a16="http://schemas.microsoft.com/office/drawing/2014/main" id="{B48FD15D-DBAC-86B4-69F1-373858E5DBD6}"/>
              </a:ext>
            </a:extLst>
          </p:cNvPr>
          <p:cNvSpPr txBox="1"/>
          <p:nvPr/>
        </p:nvSpPr>
        <p:spPr>
          <a:xfrm>
            <a:off x="2444098" y="5283918"/>
            <a:ext cx="7289562" cy="307777"/>
          </a:xfrm>
          <a:prstGeom prst="rect">
            <a:avLst/>
          </a:prstGeom>
          <a:noFill/>
        </p:spPr>
        <p:txBody>
          <a:bodyPr wrap="square" rtlCol="0">
            <a:spAutoFit/>
          </a:bodyPr>
          <a:lstStyle/>
          <a:p>
            <a:pPr algn="ctr"/>
            <a:r>
              <a:rPr lang="en-US" sz="1400" b="1" i="0" dirty="0">
                <a:solidFill>
                  <a:srgbClr val="DBDEE1"/>
                </a:solidFill>
                <a:effectLst/>
                <a:latin typeface="Arial" panose="020B0604020202020204" pitchFamily="34" charset="0"/>
                <a:cs typeface="Arial" panose="020B0604020202020204" pitchFamily="34" charset="0"/>
              </a:rPr>
              <a:t>Figura 1: SSL2Buy - Symmetric vs. Asymmetric Encryption – What are differences?</a:t>
            </a:r>
            <a:endParaRPr lang="pt-BR" sz="1400" b="1" dirty="0">
              <a:latin typeface="Arial" panose="020B0604020202020204" pitchFamily="34" charset="0"/>
              <a:cs typeface="Arial" panose="020B0604020202020204" pitchFamily="34" charset="0"/>
            </a:endParaRPr>
          </a:p>
        </p:txBody>
      </p:sp>
      <p:pic>
        <p:nvPicPr>
          <p:cNvPr id="2054" name="Picture 6">
            <a:extLst>
              <a:ext uri="{FF2B5EF4-FFF2-40B4-BE49-F238E27FC236}">
                <a16:creationId xmlns:a16="http://schemas.microsoft.com/office/drawing/2014/main" id="{65C870C5-238C-3692-DFEC-96FD64601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113" y="2137753"/>
            <a:ext cx="5757121" cy="314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249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513936E-344F-B24C-CB4D-CD19221B290D}"/>
              </a:ext>
            </a:extLst>
          </p:cNvPr>
          <p:cNvSpPr>
            <a:spLocks noGrp="1"/>
          </p:cNvSpPr>
          <p:nvPr>
            <p:ph type="title"/>
          </p:nvPr>
        </p:nvSpPr>
        <p:spPr>
          <a:xfrm>
            <a:off x="838200" y="0"/>
            <a:ext cx="10515600" cy="1325563"/>
          </a:xfrm>
        </p:spPr>
        <p:txBody>
          <a:bodyPr>
            <a:normAutofit/>
          </a:bodyPr>
          <a:lstStyle/>
          <a:p>
            <a:r>
              <a:rPr lang="pt-BR" sz="3600" b="1" dirty="0">
                <a:latin typeface="Arial" panose="020B0604020202020204" pitchFamily="34" charset="0"/>
                <a:cs typeface="Arial" panose="020B0604020202020204" pitchFamily="34" charset="0"/>
              </a:rPr>
              <a:t>Função que aplica a formula a cada caractere da mensagem para criptografar</a:t>
            </a:r>
          </a:p>
        </p:txBody>
      </p:sp>
      <p:pic>
        <p:nvPicPr>
          <p:cNvPr id="9" name="Imagem 8">
            <a:extLst>
              <a:ext uri="{FF2B5EF4-FFF2-40B4-BE49-F238E27FC236}">
                <a16:creationId xmlns:a16="http://schemas.microsoft.com/office/drawing/2014/main" id="{A99A26FD-B6DB-4430-9738-E6B094D2E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427" y="1325563"/>
            <a:ext cx="8587145" cy="5220112"/>
          </a:xfrm>
          <a:prstGeom prst="rect">
            <a:avLst/>
          </a:prstGeom>
        </p:spPr>
      </p:pic>
    </p:spTree>
    <p:extLst>
      <p:ext uri="{BB962C8B-B14F-4D97-AF65-F5344CB8AC3E}">
        <p14:creationId xmlns:p14="http://schemas.microsoft.com/office/powerpoint/2010/main" val="3980518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34A2BC-DAA8-78DB-FF7D-32F6D4AEC0B0}"/>
              </a:ext>
            </a:extLst>
          </p:cNvPr>
          <p:cNvSpPr>
            <a:spLocks noGrp="1"/>
          </p:cNvSpPr>
          <p:nvPr>
            <p:ph type="title"/>
          </p:nvPr>
        </p:nvSpPr>
        <p:spPr>
          <a:xfrm>
            <a:off x="861791" y="27790"/>
            <a:ext cx="10515600" cy="1325563"/>
          </a:xfrm>
        </p:spPr>
        <p:txBody>
          <a:bodyPr>
            <a:normAutofit/>
          </a:bodyPr>
          <a:lstStyle/>
          <a:p>
            <a:r>
              <a:rPr lang="pt-BR" sz="3600" b="1" dirty="0">
                <a:latin typeface="Arial" panose="020B0604020202020204" pitchFamily="34" charset="0"/>
                <a:cs typeface="Arial" panose="020B0604020202020204" pitchFamily="34" charset="0"/>
              </a:rPr>
              <a:t>Função que aplica a formula a cada caractere da mensagem para descriptografar</a:t>
            </a:r>
            <a:endParaRPr lang="pt-BR" sz="3600" b="1" dirty="0"/>
          </a:p>
        </p:txBody>
      </p:sp>
      <p:pic>
        <p:nvPicPr>
          <p:cNvPr id="4" name="Imagem 3">
            <a:extLst>
              <a:ext uri="{FF2B5EF4-FFF2-40B4-BE49-F238E27FC236}">
                <a16:creationId xmlns:a16="http://schemas.microsoft.com/office/drawing/2014/main" id="{A5022748-91E4-7610-0EC0-FCC26F128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115" y="1459952"/>
            <a:ext cx="7442952" cy="4990161"/>
          </a:xfrm>
          <a:prstGeom prst="rect">
            <a:avLst/>
          </a:prstGeom>
        </p:spPr>
      </p:pic>
    </p:spTree>
    <p:extLst>
      <p:ext uri="{BB962C8B-B14F-4D97-AF65-F5344CB8AC3E}">
        <p14:creationId xmlns:p14="http://schemas.microsoft.com/office/powerpoint/2010/main" val="3098012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1FE2BE-F3AF-F869-E28E-22C7B74BA5DC}"/>
              </a:ext>
            </a:extLst>
          </p:cNvPr>
          <p:cNvSpPr>
            <a:spLocks noGrp="1"/>
          </p:cNvSpPr>
          <p:nvPr>
            <p:ph type="title"/>
          </p:nvPr>
        </p:nvSpPr>
        <p:spPr>
          <a:xfrm>
            <a:off x="735295" y="0"/>
            <a:ext cx="10721410" cy="1837346"/>
          </a:xfrm>
        </p:spPr>
        <p:txBody>
          <a:bodyPr>
            <a:noAutofit/>
          </a:bodyPr>
          <a:lstStyle/>
          <a:p>
            <a:r>
              <a:rPr lang="pt-BR" sz="3600" b="1" dirty="0">
                <a:latin typeface="Arial" panose="020B0604020202020204" pitchFamily="34" charset="0"/>
                <a:cs typeface="Arial" panose="020B0604020202020204" pitchFamily="34" charset="0"/>
              </a:rPr>
              <a:t>Função de potência que executa a formula C = M ^ e mod n para criptografar e D = M ^ d mod n para descriptografar a mensagem</a:t>
            </a:r>
          </a:p>
        </p:txBody>
      </p:sp>
      <p:pic>
        <p:nvPicPr>
          <p:cNvPr id="6" name="Imagem 5">
            <a:extLst>
              <a:ext uri="{FF2B5EF4-FFF2-40B4-BE49-F238E27FC236}">
                <a16:creationId xmlns:a16="http://schemas.microsoft.com/office/drawing/2014/main" id="{AC1C6E5E-3636-4904-832E-097E06F6C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540" y="1837346"/>
            <a:ext cx="6692920" cy="4907087"/>
          </a:xfrm>
          <a:prstGeom prst="rect">
            <a:avLst/>
          </a:prstGeom>
        </p:spPr>
      </p:pic>
    </p:spTree>
    <p:extLst>
      <p:ext uri="{BB962C8B-B14F-4D97-AF65-F5344CB8AC3E}">
        <p14:creationId xmlns:p14="http://schemas.microsoft.com/office/powerpoint/2010/main" val="1343003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AD4FB-AC78-668A-41E4-B0102AAC2170}"/>
              </a:ext>
            </a:extLst>
          </p:cNvPr>
          <p:cNvSpPr>
            <a:spLocks noGrp="1"/>
          </p:cNvSpPr>
          <p:nvPr>
            <p:ph type="title"/>
          </p:nvPr>
        </p:nvSpPr>
        <p:spPr>
          <a:xfrm>
            <a:off x="3097520" y="340939"/>
            <a:ext cx="5996959" cy="970450"/>
          </a:xfrm>
        </p:spPr>
        <p:txBody>
          <a:bodyPr>
            <a:normAutofit/>
          </a:bodyPr>
          <a:lstStyle/>
          <a:p>
            <a:pPr algn="ctr"/>
            <a:r>
              <a:rPr lang="pt-BR" sz="3600" b="1" dirty="0">
                <a:latin typeface="Arial" panose="020B0604020202020204" pitchFamily="34" charset="0"/>
                <a:cs typeface="Arial" panose="020B0604020202020204" pitchFamily="34" charset="0"/>
              </a:rPr>
              <a:t>Agora vamos aos testes!!!</a:t>
            </a:r>
          </a:p>
        </p:txBody>
      </p:sp>
      <p:pic>
        <p:nvPicPr>
          <p:cNvPr id="1026" name="Picture 2">
            <a:extLst>
              <a:ext uri="{FF2B5EF4-FFF2-40B4-BE49-F238E27FC236}">
                <a16:creationId xmlns:a16="http://schemas.microsoft.com/office/drawing/2014/main" id="{DEAAF685-0C28-1BB0-DF7E-3A8CF228A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567" y="1623025"/>
            <a:ext cx="7836866" cy="4408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91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DDE69A1C-51CC-3071-ECE8-EAC566E35102}"/>
              </a:ext>
            </a:extLst>
          </p:cNvPr>
          <p:cNvSpPr>
            <a:spLocks noGrp="1"/>
          </p:cNvSpPr>
          <p:nvPr>
            <p:ph type="title"/>
          </p:nvPr>
        </p:nvSpPr>
        <p:spPr>
          <a:xfrm>
            <a:off x="2209228" y="0"/>
            <a:ext cx="7773543" cy="1358781"/>
          </a:xfrm>
        </p:spPr>
        <p:txBody>
          <a:bodyPr>
            <a:normAutofit/>
          </a:bodyPr>
          <a:lstStyle/>
          <a:p>
            <a:r>
              <a:rPr lang="pt-BR" sz="3600" b="1" dirty="0">
                <a:latin typeface="Arial" panose="020B0604020202020204" pitchFamily="34" charset="0"/>
                <a:cs typeface="Arial" panose="020B0604020202020204" pitchFamily="34" charset="0"/>
              </a:rPr>
              <a:t>Alguns números primos para teste</a:t>
            </a:r>
            <a:endParaRPr lang="pt-BR" sz="3600" dirty="0"/>
          </a:p>
        </p:txBody>
      </p:sp>
      <p:sp>
        <p:nvSpPr>
          <p:cNvPr id="23" name="CaixaDeTexto 22">
            <a:extLst>
              <a:ext uri="{FF2B5EF4-FFF2-40B4-BE49-F238E27FC236}">
                <a16:creationId xmlns:a16="http://schemas.microsoft.com/office/drawing/2014/main" id="{1395874B-2C25-B345-FD6E-AA67646B7764}"/>
              </a:ext>
            </a:extLst>
          </p:cNvPr>
          <p:cNvSpPr txBox="1"/>
          <p:nvPr/>
        </p:nvSpPr>
        <p:spPr>
          <a:xfrm>
            <a:off x="3906906" y="6286275"/>
            <a:ext cx="4378188" cy="369332"/>
          </a:xfrm>
          <a:prstGeom prst="rect">
            <a:avLst/>
          </a:prstGeom>
          <a:noFill/>
        </p:spPr>
        <p:txBody>
          <a:bodyPr wrap="square">
            <a:spAutoFit/>
          </a:bodyPr>
          <a:lstStyle/>
          <a:p>
            <a:pPr algn="ctr"/>
            <a:r>
              <a:rPr lang="pt-BR" dirty="0">
                <a:hlinkClick r:id="rId2"/>
              </a:rPr>
              <a:t>Página da Wiki com 1000 números primos</a:t>
            </a:r>
            <a:endParaRPr lang="pt-BR" dirty="0"/>
          </a:p>
        </p:txBody>
      </p:sp>
      <p:pic>
        <p:nvPicPr>
          <p:cNvPr id="3" name="Imagem 2">
            <a:extLst>
              <a:ext uri="{FF2B5EF4-FFF2-40B4-BE49-F238E27FC236}">
                <a16:creationId xmlns:a16="http://schemas.microsoft.com/office/drawing/2014/main" id="{272D2FB9-B844-27AD-F1B9-FD82A9D8936C}"/>
              </a:ext>
            </a:extLst>
          </p:cNvPr>
          <p:cNvPicPr>
            <a:picLocks noChangeAspect="1"/>
          </p:cNvPicPr>
          <p:nvPr/>
        </p:nvPicPr>
        <p:blipFill>
          <a:blip r:embed="rId3"/>
          <a:stretch>
            <a:fillRect/>
          </a:stretch>
        </p:blipFill>
        <p:spPr>
          <a:xfrm>
            <a:off x="1290415" y="1431203"/>
            <a:ext cx="9762857" cy="4661214"/>
          </a:xfrm>
          <a:prstGeom prst="rect">
            <a:avLst/>
          </a:prstGeom>
        </p:spPr>
      </p:pic>
    </p:spTree>
    <p:extLst>
      <p:ext uri="{BB962C8B-B14F-4D97-AF65-F5344CB8AC3E}">
        <p14:creationId xmlns:p14="http://schemas.microsoft.com/office/powerpoint/2010/main" val="1832435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0A7644-CB61-82C3-05E6-46C81D9E510B}"/>
              </a:ext>
            </a:extLst>
          </p:cNvPr>
          <p:cNvSpPr>
            <a:spLocks noGrp="1"/>
          </p:cNvSpPr>
          <p:nvPr>
            <p:ph type="title"/>
          </p:nvPr>
        </p:nvSpPr>
        <p:spPr>
          <a:xfrm>
            <a:off x="913795" y="563649"/>
            <a:ext cx="10353762" cy="970450"/>
          </a:xfrm>
        </p:spPr>
        <p:txBody>
          <a:bodyPr>
            <a:normAutofit/>
          </a:bodyPr>
          <a:lstStyle/>
          <a:p>
            <a:r>
              <a:rPr lang="pt-BR" sz="3600" b="1" dirty="0">
                <a:latin typeface="Arial" panose="020B0604020202020204" pitchFamily="34" charset="0"/>
                <a:cs typeface="Arial" panose="020B0604020202020204" pitchFamily="34" charset="0"/>
              </a:rPr>
              <a:t>Padrão do tamanho de chaves</a:t>
            </a:r>
          </a:p>
        </p:txBody>
      </p:sp>
      <p:sp>
        <p:nvSpPr>
          <p:cNvPr id="4" name="Espaço Reservado para Conteúdo 3">
            <a:extLst>
              <a:ext uri="{FF2B5EF4-FFF2-40B4-BE49-F238E27FC236}">
                <a16:creationId xmlns:a16="http://schemas.microsoft.com/office/drawing/2014/main" id="{6FBFCB8A-D833-AE64-E649-397C85E5E4F7}"/>
              </a:ext>
            </a:extLst>
          </p:cNvPr>
          <p:cNvSpPr>
            <a:spLocks noGrp="1"/>
          </p:cNvSpPr>
          <p:nvPr>
            <p:ph idx="1"/>
          </p:nvPr>
        </p:nvSpPr>
        <p:spPr>
          <a:xfrm>
            <a:off x="1575826" y="4555342"/>
            <a:ext cx="6961423" cy="1441362"/>
          </a:xfrm>
        </p:spPr>
        <p:txBody>
          <a:bodyPr>
            <a:normAutofit/>
          </a:bodyPr>
          <a:lstStyle/>
          <a:p>
            <a:pPr marL="36900" indent="0">
              <a:buNone/>
            </a:pPr>
            <a:r>
              <a:rPr lang="en-US" sz="1400" b="1" i="0" dirty="0">
                <a:solidFill>
                  <a:srgbClr val="DBDEE1"/>
                </a:solidFill>
                <a:effectLst/>
                <a:latin typeface="Arial" panose="020B0604020202020204" pitchFamily="34" charset="0"/>
                <a:cs typeface="Arial" panose="020B0604020202020204" pitchFamily="34" charset="0"/>
              </a:rPr>
              <a:t>Figura 2: IBM - Size considerations for public and private keys, 2021</a:t>
            </a:r>
            <a:endParaRPr lang="pt-BR" sz="1400" b="1" dirty="0">
              <a:latin typeface="Arial" panose="020B0604020202020204" pitchFamily="34" charset="0"/>
              <a:cs typeface="Arial" panose="020B0604020202020204" pitchFamily="34" charset="0"/>
            </a:endParaRPr>
          </a:p>
        </p:txBody>
      </p:sp>
      <p:pic>
        <p:nvPicPr>
          <p:cNvPr id="3076" name="Picture 4">
            <a:extLst>
              <a:ext uri="{FF2B5EF4-FFF2-40B4-BE49-F238E27FC236}">
                <a16:creationId xmlns:a16="http://schemas.microsoft.com/office/drawing/2014/main" id="{7F1DF2DC-1C3C-8728-00E1-55E4FA261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826" y="2012167"/>
            <a:ext cx="90297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721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30414-0252-ED5C-5C28-55DC6F22F55B}"/>
              </a:ext>
            </a:extLst>
          </p:cNvPr>
          <p:cNvSpPr>
            <a:spLocks noGrp="1"/>
          </p:cNvSpPr>
          <p:nvPr>
            <p:ph type="title"/>
          </p:nvPr>
        </p:nvSpPr>
        <p:spPr>
          <a:xfrm>
            <a:off x="2212983" y="2013438"/>
            <a:ext cx="7766034" cy="2831123"/>
          </a:xfrm>
        </p:spPr>
        <p:txBody>
          <a:bodyPr>
            <a:noAutofit/>
          </a:bodyPr>
          <a:lstStyle/>
          <a:p>
            <a:r>
              <a:rPr lang="pt-BR" sz="6000" b="1" dirty="0">
                <a:effectLst/>
                <a:latin typeface="Arial" panose="020B0604020202020204" pitchFamily="34" charset="0"/>
                <a:cs typeface="Arial" panose="020B0604020202020204" pitchFamily="34" charset="0"/>
              </a:rPr>
              <a:t>Fim da apresentação</a:t>
            </a:r>
            <a:br>
              <a:rPr lang="pt-BR" sz="5000" b="1" dirty="0">
                <a:effectLst/>
                <a:latin typeface="Arial" panose="020B0604020202020204" pitchFamily="34" charset="0"/>
                <a:cs typeface="Arial" panose="020B0604020202020204" pitchFamily="34" charset="0"/>
              </a:rPr>
            </a:br>
            <a:r>
              <a:rPr lang="pt-BR" sz="4500" b="1" dirty="0">
                <a:effectLst/>
                <a:latin typeface="Arial" panose="020B0604020202020204" pitchFamily="34" charset="0"/>
                <a:cs typeface="Arial" panose="020B0604020202020204" pitchFamily="34" charset="0"/>
              </a:rPr>
              <a:t>O</a:t>
            </a:r>
            <a:r>
              <a:rPr lang="pt-BR" sz="4500" b="1" dirty="0">
                <a:latin typeface="Arial" panose="020B0604020202020204" pitchFamily="34" charset="0"/>
                <a:cs typeface="Arial" panose="020B0604020202020204" pitchFamily="34" charset="0"/>
              </a:rPr>
              <a:t>brigado pela atenção!</a:t>
            </a:r>
            <a:br>
              <a:rPr lang="pt-BR" sz="4500" b="1" dirty="0">
                <a:latin typeface="Arial" panose="020B0604020202020204" pitchFamily="34" charset="0"/>
                <a:cs typeface="Arial" panose="020B0604020202020204" pitchFamily="34" charset="0"/>
              </a:rPr>
            </a:br>
            <a:endParaRPr lang="pt-BR" sz="45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023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878DCC-4919-CD20-28DC-AFD4BE4CEE70}"/>
              </a:ext>
            </a:extLst>
          </p:cNvPr>
          <p:cNvSpPr>
            <a:spLocks noGrp="1"/>
          </p:cNvSpPr>
          <p:nvPr>
            <p:ph type="title"/>
          </p:nvPr>
        </p:nvSpPr>
        <p:spPr>
          <a:xfrm>
            <a:off x="251140" y="437323"/>
            <a:ext cx="11689719" cy="970450"/>
          </a:xfrm>
        </p:spPr>
        <p:txBody>
          <a:bodyPr>
            <a:normAutofit fontScale="90000"/>
          </a:bodyPr>
          <a:lstStyle/>
          <a:p>
            <a:r>
              <a:rPr lang="pt-BR" b="1" dirty="0">
                <a:latin typeface="Arial" panose="020B0604020202020204" pitchFamily="34" charset="0"/>
                <a:cs typeface="Arial" panose="020B0604020202020204" pitchFamily="34" charset="0"/>
              </a:rPr>
              <a:t>Passos necessários para criar uma criptografia RSA</a:t>
            </a:r>
          </a:p>
        </p:txBody>
      </p:sp>
      <p:sp>
        <p:nvSpPr>
          <p:cNvPr id="3" name="Espaço Reservado para Conteúdo 2">
            <a:extLst>
              <a:ext uri="{FF2B5EF4-FFF2-40B4-BE49-F238E27FC236}">
                <a16:creationId xmlns:a16="http://schemas.microsoft.com/office/drawing/2014/main" id="{55FC3B5E-E366-5CA0-C68F-195996AF02D4}"/>
              </a:ext>
            </a:extLst>
          </p:cNvPr>
          <p:cNvSpPr>
            <a:spLocks noGrp="1"/>
          </p:cNvSpPr>
          <p:nvPr>
            <p:ph idx="1"/>
          </p:nvPr>
        </p:nvSpPr>
        <p:spPr>
          <a:xfrm>
            <a:off x="376709" y="1453471"/>
            <a:ext cx="11438579" cy="4456669"/>
          </a:xfrm>
        </p:spPr>
        <p:txBody>
          <a:bodyPr>
            <a:noAutofit/>
          </a:bodyPr>
          <a:lstStyle/>
          <a:p>
            <a:pPr algn="just">
              <a:lnSpc>
                <a:spcPct val="250000"/>
              </a:lnSpc>
            </a:pPr>
            <a:r>
              <a:rPr lang="pt-BR" b="1" dirty="0">
                <a:latin typeface="Arial" panose="020B0604020202020204" pitchFamily="34" charset="0"/>
                <a:cs typeface="Arial" panose="020B0604020202020204" pitchFamily="34" charset="0"/>
              </a:rPr>
              <a:t>Definição de dois números primos p &amp; q </a:t>
            </a:r>
          </a:p>
          <a:p>
            <a:pPr algn="just">
              <a:lnSpc>
                <a:spcPct val="250000"/>
              </a:lnSpc>
            </a:pPr>
            <a:r>
              <a:rPr lang="pt-BR" b="1" dirty="0">
                <a:latin typeface="Arial" panose="020B0604020202020204" pitchFamily="34" charset="0"/>
                <a:cs typeface="Arial" panose="020B0604020202020204" pitchFamily="34" charset="0"/>
              </a:rPr>
              <a:t>Cálculo da chave n (produto de p &amp; q)</a:t>
            </a:r>
          </a:p>
          <a:p>
            <a:pPr algn="just">
              <a:lnSpc>
                <a:spcPct val="250000"/>
              </a:lnSpc>
            </a:pPr>
            <a:r>
              <a:rPr lang="pt-BR" b="1" dirty="0">
                <a:latin typeface="Arial" panose="020B0604020202020204" pitchFamily="34" charset="0"/>
                <a:cs typeface="Arial" panose="020B0604020202020204" pitchFamily="34" charset="0"/>
              </a:rPr>
              <a:t>Obtenção do totiente de Euler de p &amp; q</a:t>
            </a:r>
          </a:p>
          <a:p>
            <a:pPr algn="just">
              <a:lnSpc>
                <a:spcPct val="250000"/>
              </a:lnSpc>
            </a:pPr>
            <a:r>
              <a:rPr lang="pt-BR" b="1" dirty="0">
                <a:latin typeface="Arial" panose="020B0604020202020204" pitchFamily="34" charset="0"/>
                <a:cs typeface="Arial" panose="020B0604020202020204" pitchFamily="34" charset="0"/>
              </a:rPr>
              <a:t>Definição de e (expoente da criptografia)</a:t>
            </a:r>
          </a:p>
          <a:p>
            <a:pPr algn="just">
              <a:lnSpc>
                <a:spcPct val="250000"/>
              </a:lnSpc>
            </a:pPr>
            <a:r>
              <a:rPr lang="pt-BR" b="1" dirty="0">
                <a:latin typeface="Arial" panose="020B0604020202020204" pitchFamily="34" charset="0"/>
                <a:cs typeface="Arial" panose="020B0604020202020204" pitchFamily="34" charset="0"/>
              </a:rPr>
              <a:t>Encontrar o valor d (expoente da descriptografia)</a:t>
            </a:r>
          </a:p>
        </p:txBody>
      </p:sp>
    </p:spTree>
    <p:extLst>
      <p:ext uri="{BB962C8B-B14F-4D97-AF65-F5344CB8AC3E}">
        <p14:creationId xmlns:p14="http://schemas.microsoft.com/office/powerpoint/2010/main" val="12142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DFCB8A-8E70-91DF-7602-6FB0DD55EFCA}"/>
              </a:ext>
            </a:extLst>
          </p:cNvPr>
          <p:cNvSpPr>
            <a:spLocks noGrp="1"/>
          </p:cNvSpPr>
          <p:nvPr>
            <p:ph type="title"/>
          </p:nvPr>
        </p:nvSpPr>
        <p:spPr>
          <a:xfrm>
            <a:off x="3876933" y="0"/>
            <a:ext cx="4438132" cy="1371600"/>
          </a:xfrm>
        </p:spPr>
        <p:txBody>
          <a:bodyPr>
            <a:normAutofit/>
          </a:bodyPr>
          <a:lstStyle/>
          <a:p>
            <a:r>
              <a:rPr lang="pt-BR" sz="3600" b="1" dirty="0">
                <a:latin typeface="Arial" panose="020B0604020202020204" pitchFamily="34" charset="0"/>
                <a:cs typeface="Arial" panose="020B0604020202020204" pitchFamily="34" charset="0"/>
              </a:rPr>
              <a:t>Funções do código</a:t>
            </a:r>
          </a:p>
        </p:txBody>
      </p:sp>
      <p:pic>
        <p:nvPicPr>
          <p:cNvPr id="20" name="Imagem 19">
            <a:extLst>
              <a:ext uri="{FF2B5EF4-FFF2-40B4-BE49-F238E27FC236}">
                <a16:creationId xmlns:a16="http://schemas.microsoft.com/office/drawing/2014/main" id="{F15C111E-251D-4815-3A51-E20E42292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553" y="1371600"/>
            <a:ext cx="8638891" cy="4867434"/>
          </a:xfrm>
          <a:prstGeom prst="rect">
            <a:avLst/>
          </a:prstGeom>
        </p:spPr>
      </p:pic>
    </p:spTree>
    <p:extLst>
      <p:ext uri="{BB962C8B-B14F-4D97-AF65-F5344CB8AC3E}">
        <p14:creationId xmlns:p14="http://schemas.microsoft.com/office/powerpoint/2010/main" val="359714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089C58B4-9FBD-F644-50E8-85D9E5251497}"/>
              </a:ext>
            </a:extLst>
          </p:cNvPr>
          <p:cNvSpPr>
            <a:spLocks noGrp="1"/>
          </p:cNvSpPr>
          <p:nvPr>
            <p:ph type="title"/>
          </p:nvPr>
        </p:nvSpPr>
        <p:spPr>
          <a:xfrm>
            <a:off x="838200" y="8917"/>
            <a:ext cx="10515600" cy="1213503"/>
          </a:xfrm>
        </p:spPr>
        <p:txBody>
          <a:bodyPr>
            <a:normAutofit/>
          </a:bodyPr>
          <a:lstStyle/>
          <a:p>
            <a:pPr algn="ctr"/>
            <a:r>
              <a:rPr lang="pt-BR" sz="3600" b="1" dirty="0">
                <a:latin typeface="Arial" panose="020B0604020202020204" pitchFamily="34" charset="0"/>
                <a:cs typeface="Arial" panose="020B0604020202020204" pitchFamily="34" charset="0"/>
              </a:rPr>
              <a:t>Definição de “p” e “q”</a:t>
            </a:r>
          </a:p>
        </p:txBody>
      </p:sp>
      <p:sp>
        <p:nvSpPr>
          <p:cNvPr id="13" name="Espaço Reservado para Conteúdo 12">
            <a:extLst>
              <a:ext uri="{FF2B5EF4-FFF2-40B4-BE49-F238E27FC236}">
                <a16:creationId xmlns:a16="http://schemas.microsoft.com/office/drawing/2014/main" id="{ABC57FCF-118D-323B-63D3-3A8B553CB69A}"/>
              </a:ext>
            </a:extLst>
          </p:cNvPr>
          <p:cNvSpPr>
            <a:spLocks noGrp="1"/>
          </p:cNvSpPr>
          <p:nvPr>
            <p:ph idx="1"/>
          </p:nvPr>
        </p:nvSpPr>
        <p:spPr>
          <a:xfrm>
            <a:off x="537317" y="1179444"/>
            <a:ext cx="11117366" cy="5669639"/>
          </a:xfrm>
        </p:spPr>
        <p:txBody>
          <a:bodyPr>
            <a:normAutofit fontScale="92500" lnSpcReduction="10000"/>
          </a:bodyPr>
          <a:lstStyle/>
          <a:p>
            <a:pPr marL="0" indent="0" algn="just">
              <a:buNone/>
            </a:pPr>
            <a:r>
              <a:rPr lang="pt-BR" sz="2200" b="1" dirty="0">
                <a:latin typeface="Arial" panose="020B0604020202020204" pitchFamily="34" charset="0"/>
                <a:cs typeface="Arial" panose="020B0604020202020204" pitchFamily="34" charset="0"/>
              </a:rPr>
              <a:t>A primeira parte da criptografia RSA é a definição dos valores “p” e “q”, como eles são a base para o funcionamento da criptografia, é importante ter em mente seus requisitos para perfeita execução do programa.</a:t>
            </a:r>
          </a:p>
          <a:p>
            <a:pPr marL="0" indent="0" algn="just">
              <a:buNone/>
            </a:pPr>
            <a:endParaRPr lang="pt-BR" sz="2200" b="1" dirty="0">
              <a:latin typeface="Arial" panose="020B0604020202020204" pitchFamily="34" charset="0"/>
              <a:cs typeface="Arial" panose="020B0604020202020204" pitchFamily="34" charset="0"/>
            </a:endParaRPr>
          </a:p>
          <a:p>
            <a:pPr marL="0" indent="0" algn="just">
              <a:buNone/>
            </a:pPr>
            <a:r>
              <a:rPr lang="pt-BR" sz="2200" b="1" dirty="0">
                <a:latin typeface="Arial" panose="020B0604020202020204" pitchFamily="34" charset="0"/>
                <a:cs typeface="Arial" panose="020B0604020202020204" pitchFamily="34" charset="0"/>
              </a:rPr>
              <a:t>Requisitos obrigatórios</a:t>
            </a:r>
          </a:p>
          <a:p>
            <a:pPr algn="just"/>
            <a:r>
              <a:rPr lang="pt-BR" sz="1900" b="1" dirty="0">
                <a:latin typeface="Arial" panose="020B0604020202020204" pitchFamily="34" charset="0"/>
                <a:cs typeface="Arial" panose="020B0604020202020204" pitchFamily="34" charset="0"/>
              </a:rPr>
              <a:t>Ambos serem primos</a:t>
            </a:r>
          </a:p>
          <a:p>
            <a:pPr algn="just"/>
            <a:r>
              <a:rPr lang="pt-BR" sz="1900" b="1" dirty="0">
                <a:latin typeface="Arial" panose="020B0604020202020204" pitchFamily="34" charset="0"/>
                <a:cs typeface="Arial" panose="020B0604020202020204" pitchFamily="34" charset="0"/>
              </a:rPr>
              <a:t>Serem diferentes entre si</a:t>
            </a:r>
          </a:p>
          <a:p>
            <a:pPr marL="0" indent="0" algn="just">
              <a:buNone/>
            </a:pPr>
            <a:r>
              <a:rPr lang="pt-BR" sz="2200" b="1" dirty="0">
                <a:latin typeface="Arial" panose="020B0604020202020204" pitchFamily="34" charset="0"/>
                <a:cs typeface="Arial" panose="020B0604020202020204" pitchFamily="34" charset="0"/>
              </a:rPr>
              <a:t>Requisitos opcionais </a:t>
            </a:r>
          </a:p>
          <a:p>
            <a:pPr algn="just"/>
            <a:r>
              <a:rPr lang="pt-BR" sz="1900" b="1" dirty="0">
                <a:latin typeface="Arial" panose="020B0604020202020204" pitchFamily="34" charset="0"/>
                <a:cs typeface="Arial" panose="020B0604020202020204" pitchFamily="34" charset="0"/>
              </a:rPr>
              <a:t>Serem números primos distintos entre si</a:t>
            </a:r>
          </a:p>
          <a:p>
            <a:pPr algn="just"/>
            <a:r>
              <a:rPr lang="pt-BR" sz="1900" b="1" dirty="0">
                <a:latin typeface="Arial" panose="020B0604020202020204" pitchFamily="34" charset="0"/>
                <a:cs typeface="Arial" panose="020B0604020202020204" pitchFamily="34" charset="0"/>
              </a:rPr>
              <a:t>A escolha de números primos grandes</a:t>
            </a:r>
          </a:p>
          <a:p>
            <a:pPr algn="just"/>
            <a:r>
              <a:rPr lang="pt-BR" sz="1900" b="1" dirty="0">
                <a:latin typeface="Arial" panose="020B0604020202020204" pitchFamily="34" charset="0"/>
                <a:cs typeface="Arial" panose="020B0604020202020204" pitchFamily="34" charset="0"/>
              </a:rPr>
              <a:t>A chave n (produto de “p” e “q”) ser maior do que a chave e</a:t>
            </a:r>
          </a:p>
          <a:p>
            <a:pPr marL="0" indent="0" algn="just">
              <a:buNone/>
            </a:pPr>
            <a:endParaRPr lang="pt-BR" sz="1900" b="1" dirty="0">
              <a:latin typeface="Arial" panose="020B0604020202020204" pitchFamily="34" charset="0"/>
              <a:cs typeface="Arial" panose="020B0604020202020204" pitchFamily="34" charset="0"/>
            </a:endParaRPr>
          </a:p>
          <a:p>
            <a:pPr marL="0" indent="0" algn="just">
              <a:buNone/>
            </a:pPr>
            <a:r>
              <a:rPr lang="pt-BR" sz="2200" b="1" dirty="0">
                <a:latin typeface="Arial" panose="020B0604020202020204" pitchFamily="34" charset="0"/>
                <a:cs typeface="Arial" panose="020B0604020202020204" pitchFamily="34" charset="0"/>
              </a:rPr>
              <a:t>Lembrando que por ser apenas uma demonstração da criptografia RSA algumas obrigatoriedades não são requisitadas, porem em um caso real onde uma empresa use da criptografia RSA para proteger seus dados, todos os requisitos opcionais se tornam obrigatórios para o aumento da segurança.</a:t>
            </a:r>
            <a:endParaRPr lang="pt-BR" sz="2200" b="1" dirty="0"/>
          </a:p>
        </p:txBody>
      </p:sp>
    </p:spTree>
    <p:extLst>
      <p:ext uri="{BB962C8B-B14F-4D97-AF65-F5344CB8AC3E}">
        <p14:creationId xmlns:p14="http://schemas.microsoft.com/office/powerpoint/2010/main" val="628597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62E4CD-AE3A-D596-7AE0-88D58D9A477D}"/>
              </a:ext>
            </a:extLst>
          </p:cNvPr>
          <p:cNvSpPr>
            <a:spLocks noGrp="1"/>
          </p:cNvSpPr>
          <p:nvPr>
            <p:ph type="title"/>
          </p:nvPr>
        </p:nvSpPr>
        <p:spPr>
          <a:xfrm>
            <a:off x="428775" y="564023"/>
            <a:ext cx="11022496" cy="1129266"/>
          </a:xfrm>
        </p:spPr>
        <p:txBody>
          <a:bodyPr>
            <a:noAutofit/>
          </a:bodyPr>
          <a:lstStyle/>
          <a:p>
            <a:pPr algn="l"/>
            <a:r>
              <a:rPr lang="pt-BR" sz="3600" b="1" dirty="0">
                <a:latin typeface="Arial" panose="020B0604020202020204" pitchFamily="34" charset="0"/>
                <a:cs typeface="Arial" panose="020B0604020202020204" pitchFamily="34" charset="0"/>
              </a:rPr>
              <a:t>Do while que repete </a:t>
            </a:r>
            <a:br>
              <a:rPr lang="pt-BR" sz="3600" b="1" dirty="0">
                <a:latin typeface="Arial" panose="020B0604020202020204" pitchFamily="34" charset="0"/>
                <a:cs typeface="Arial" panose="020B0604020202020204" pitchFamily="34" charset="0"/>
              </a:rPr>
            </a:br>
            <a:r>
              <a:rPr lang="pt-BR" sz="3600" b="1" dirty="0">
                <a:latin typeface="Arial" panose="020B0604020202020204" pitchFamily="34" charset="0"/>
                <a:cs typeface="Arial" panose="020B0604020202020204" pitchFamily="34" charset="0"/>
              </a:rPr>
              <a:t>até ser inserido valores</a:t>
            </a:r>
            <a:br>
              <a:rPr lang="pt-BR" sz="3600" b="1" dirty="0">
                <a:latin typeface="Arial" panose="020B0604020202020204" pitchFamily="34" charset="0"/>
                <a:cs typeface="Arial" panose="020B0604020202020204" pitchFamily="34" charset="0"/>
              </a:rPr>
            </a:br>
            <a:r>
              <a:rPr lang="pt-BR" sz="3600" b="1" dirty="0">
                <a:latin typeface="Arial" panose="020B0604020202020204" pitchFamily="34" charset="0"/>
                <a:cs typeface="Arial" panose="020B0604020202020204" pitchFamily="34" charset="0"/>
              </a:rPr>
              <a:t>corretos para “p” e “q”</a:t>
            </a:r>
          </a:p>
        </p:txBody>
      </p:sp>
      <p:pic>
        <p:nvPicPr>
          <p:cNvPr id="3" name="Imagem 2">
            <a:extLst>
              <a:ext uri="{FF2B5EF4-FFF2-40B4-BE49-F238E27FC236}">
                <a16:creationId xmlns:a16="http://schemas.microsoft.com/office/drawing/2014/main" id="{C402B49C-80DD-47AD-B9C4-376627322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691" y="0"/>
            <a:ext cx="6015309" cy="6858000"/>
          </a:xfrm>
          <a:prstGeom prst="rect">
            <a:avLst/>
          </a:prstGeom>
        </p:spPr>
      </p:pic>
    </p:spTree>
    <p:extLst>
      <p:ext uri="{BB962C8B-B14F-4D97-AF65-F5344CB8AC3E}">
        <p14:creationId xmlns:p14="http://schemas.microsoft.com/office/powerpoint/2010/main" val="146622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BA270AE-E2DF-E185-A050-5B4296DF9850}"/>
              </a:ext>
            </a:extLst>
          </p:cNvPr>
          <p:cNvSpPr>
            <a:spLocks noGrp="1"/>
          </p:cNvSpPr>
          <p:nvPr>
            <p:ph type="title"/>
          </p:nvPr>
        </p:nvSpPr>
        <p:spPr>
          <a:xfrm>
            <a:off x="838199" y="0"/>
            <a:ext cx="10515600" cy="1264778"/>
          </a:xfrm>
        </p:spPr>
        <p:txBody>
          <a:bodyPr>
            <a:normAutofit/>
          </a:bodyPr>
          <a:lstStyle/>
          <a:p>
            <a:pPr algn="ctr"/>
            <a:r>
              <a:rPr lang="pt-BR" sz="3600" b="1" dirty="0">
                <a:latin typeface="Arial" panose="020B0604020202020204" pitchFamily="34" charset="0"/>
                <a:cs typeface="Arial" panose="020B0604020202020204" pitchFamily="34" charset="0"/>
              </a:rPr>
              <a:t>Função pra verificar se “p” e “q” são primos</a:t>
            </a:r>
          </a:p>
        </p:txBody>
      </p:sp>
      <p:pic>
        <p:nvPicPr>
          <p:cNvPr id="3" name="Imagem 2">
            <a:extLst>
              <a:ext uri="{FF2B5EF4-FFF2-40B4-BE49-F238E27FC236}">
                <a16:creationId xmlns:a16="http://schemas.microsoft.com/office/drawing/2014/main" id="{3B2B663A-A7D1-4F20-8ABA-5F97CAE2C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522" y="1123362"/>
            <a:ext cx="5924955" cy="5517897"/>
          </a:xfrm>
          <a:prstGeom prst="rect">
            <a:avLst/>
          </a:prstGeom>
        </p:spPr>
      </p:pic>
    </p:spTree>
    <p:extLst>
      <p:ext uri="{BB962C8B-B14F-4D97-AF65-F5344CB8AC3E}">
        <p14:creationId xmlns:p14="http://schemas.microsoft.com/office/powerpoint/2010/main" val="132102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10AC74-04E4-E001-E210-71AD0AAF9A22}"/>
              </a:ext>
            </a:extLst>
          </p:cNvPr>
          <p:cNvSpPr>
            <a:spLocks noGrp="1"/>
          </p:cNvSpPr>
          <p:nvPr>
            <p:ph type="title"/>
          </p:nvPr>
        </p:nvSpPr>
        <p:spPr>
          <a:xfrm>
            <a:off x="2670258" y="21867"/>
            <a:ext cx="6840836" cy="1243916"/>
          </a:xfrm>
        </p:spPr>
        <p:txBody>
          <a:bodyPr>
            <a:normAutofit/>
          </a:bodyPr>
          <a:lstStyle/>
          <a:p>
            <a:r>
              <a:rPr lang="pt-BR" sz="3600" b="1" dirty="0">
                <a:latin typeface="Arial" panose="020B0604020202020204" pitchFamily="34" charset="0"/>
                <a:cs typeface="Arial" panose="020B0604020202020204" pitchFamily="34" charset="0"/>
              </a:rPr>
              <a:t>Mensagem a ser criptografada</a:t>
            </a:r>
          </a:p>
        </p:txBody>
      </p:sp>
      <p:sp>
        <p:nvSpPr>
          <p:cNvPr id="7" name="Espaço Reservado para Conteúdo 6">
            <a:extLst>
              <a:ext uri="{FF2B5EF4-FFF2-40B4-BE49-F238E27FC236}">
                <a16:creationId xmlns:a16="http://schemas.microsoft.com/office/drawing/2014/main" id="{FAB43575-CDC0-393B-6519-0106EB35C3FF}"/>
              </a:ext>
            </a:extLst>
          </p:cNvPr>
          <p:cNvSpPr>
            <a:spLocks noGrp="1"/>
          </p:cNvSpPr>
          <p:nvPr>
            <p:ph idx="1"/>
          </p:nvPr>
        </p:nvSpPr>
        <p:spPr>
          <a:xfrm>
            <a:off x="913795" y="1243916"/>
            <a:ext cx="10353762" cy="4058751"/>
          </a:xfrm>
        </p:spPr>
        <p:txBody>
          <a:bodyPr/>
          <a:lstStyle/>
          <a:p>
            <a:pPr marL="36900" indent="0" algn="just">
              <a:buNone/>
            </a:pPr>
            <a:r>
              <a:rPr lang="pt-BR" b="1" dirty="0">
                <a:latin typeface="Arial" panose="020B0604020202020204" pitchFamily="34" charset="0"/>
                <a:cs typeface="Arial" panose="020B0604020202020204" pitchFamily="34" charset="0"/>
              </a:rPr>
              <a:t>Após a escolha de “p” e “q” se é possível inserir a mensagem a ser criptografada, ela precisa ter menos que 100 caracteres e não pode conter ç e letras com acento no geral, já que na tabela ascii não existem letras com acento.</a:t>
            </a:r>
          </a:p>
        </p:txBody>
      </p:sp>
      <p:pic>
        <p:nvPicPr>
          <p:cNvPr id="8" name="Espaço Reservado para Conteúdo 4">
            <a:extLst>
              <a:ext uri="{FF2B5EF4-FFF2-40B4-BE49-F238E27FC236}">
                <a16:creationId xmlns:a16="http://schemas.microsoft.com/office/drawing/2014/main" id="{6DB30BBE-2D39-231F-8539-86E0DE310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405" y="2364602"/>
            <a:ext cx="10010542" cy="373973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73929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98871-B900-D1E2-94E0-F2B7FF698702}"/>
              </a:ext>
            </a:extLst>
          </p:cNvPr>
          <p:cNvSpPr>
            <a:spLocks noGrp="1"/>
          </p:cNvSpPr>
          <p:nvPr>
            <p:ph type="title"/>
          </p:nvPr>
        </p:nvSpPr>
        <p:spPr>
          <a:xfrm>
            <a:off x="706825" y="14466"/>
            <a:ext cx="10767701" cy="1417222"/>
          </a:xfrm>
        </p:spPr>
        <p:txBody>
          <a:bodyPr>
            <a:noAutofit/>
          </a:bodyPr>
          <a:lstStyle/>
          <a:p>
            <a:pPr algn="ctr"/>
            <a:r>
              <a:rPr lang="pt-BR" sz="3600" dirty="0"/>
              <a:t> </a:t>
            </a:r>
            <a:r>
              <a:rPr lang="pt-BR" sz="3600" b="1" dirty="0">
                <a:latin typeface="Arial" panose="020B0604020202020204" pitchFamily="34" charset="0"/>
                <a:cs typeface="Arial" panose="020B0604020202020204" pitchFamily="34" charset="0"/>
              </a:rPr>
              <a:t>Criação da primeira chave pública e privada “n” (módulo da criptografia)</a:t>
            </a:r>
          </a:p>
        </p:txBody>
      </p:sp>
      <p:sp>
        <p:nvSpPr>
          <p:cNvPr id="3" name="Espaço Reservado para Conteúdo 2">
            <a:extLst>
              <a:ext uri="{FF2B5EF4-FFF2-40B4-BE49-F238E27FC236}">
                <a16:creationId xmlns:a16="http://schemas.microsoft.com/office/drawing/2014/main" id="{B86E6D36-AC34-1BDB-C6AF-D9EEB2691C7F}"/>
              </a:ext>
            </a:extLst>
          </p:cNvPr>
          <p:cNvSpPr>
            <a:spLocks noGrp="1"/>
          </p:cNvSpPr>
          <p:nvPr>
            <p:ph idx="1"/>
          </p:nvPr>
        </p:nvSpPr>
        <p:spPr>
          <a:xfrm>
            <a:off x="778210" y="1547323"/>
            <a:ext cx="10624930" cy="4486275"/>
          </a:xfrm>
        </p:spPr>
        <p:txBody>
          <a:bodyPr/>
          <a:lstStyle/>
          <a:p>
            <a:pPr marL="0" indent="0" algn="ctr">
              <a:buNone/>
            </a:pPr>
            <a:r>
              <a:rPr lang="pt-BR" b="1" dirty="0">
                <a:latin typeface="Arial" panose="020B0604020202020204" pitchFamily="34" charset="0"/>
                <a:cs typeface="Arial" panose="020B0604020202020204" pitchFamily="34" charset="0"/>
              </a:rPr>
              <a:t>Com “p” e “q” definidos se é possível calcular o valor de “n” onde: </a:t>
            </a:r>
          </a:p>
          <a:p>
            <a:pPr marL="0" indent="0" algn="ctr">
              <a:buNone/>
            </a:pPr>
            <a:endParaRPr lang="pt-BR" b="1" dirty="0">
              <a:latin typeface="Arial" panose="020B0604020202020204" pitchFamily="34" charset="0"/>
              <a:cs typeface="Arial" panose="020B0604020202020204" pitchFamily="34" charset="0"/>
            </a:endParaRPr>
          </a:p>
          <a:p>
            <a:pPr marL="0" indent="0">
              <a:buNone/>
            </a:pPr>
            <a:endParaRPr lang="pt-BR" dirty="0"/>
          </a:p>
        </p:txBody>
      </p:sp>
      <p:pic>
        <p:nvPicPr>
          <p:cNvPr id="6" name="Imagem 5">
            <a:extLst>
              <a:ext uri="{FF2B5EF4-FFF2-40B4-BE49-F238E27FC236}">
                <a16:creationId xmlns:a16="http://schemas.microsoft.com/office/drawing/2014/main" id="{C309E7B7-82E0-4347-94D1-65AB370BE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94" y="2060753"/>
            <a:ext cx="8117164" cy="4333599"/>
          </a:xfrm>
          <a:prstGeom prst="rect">
            <a:avLst/>
          </a:prstGeom>
        </p:spPr>
      </p:pic>
    </p:spTree>
    <p:extLst>
      <p:ext uri="{BB962C8B-B14F-4D97-AF65-F5344CB8AC3E}">
        <p14:creationId xmlns:p14="http://schemas.microsoft.com/office/powerpoint/2010/main" val="28640309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ósia">
  <a:themeElements>
    <a:clrScheme name="Ardó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ó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ó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Ardósia</Template>
  <TotalTime>771</TotalTime>
  <Words>1054</Words>
  <Application>Microsoft Office PowerPoint</Application>
  <PresentationFormat>Widescreen</PresentationFormat>
  <Paragraphs>83</Paragraphs>
  <Slides>26</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26</vt:i4>
      </vt:variant>
    </vt:vector>
  </HeadingPairs>
  <TitlesOfParts>
    <vt:vector size="30" baseType="lpstr">
      <vt:lpstr>Arial</vt:lpstr>
      <vt:lpstr>Calisto MT</vt:lpstr>
      <vt:lpstr>Wingdings 2</vt:lpstr>
      <vt:lpstr>Ardósia</vt:lpstr>
      <vt:lpstr>Criptografia RSA</vt:lpstr>
      <vt:lpstr>O que é a criptografia RSA?</vt:lpstr>
      <vt:lpstr>Passos necessários para criar uma criptografia RSA</vt:lpstr>
      <vt:lpstr>Funções do código</vt:lpstr>
      <vt:lpstr>Definição de “p” e “q”</vt:lpstr>
      <vt:lpstr>Do while que repete  até ser inserido valores corretos para “p” e “q”</vt:lpstr>
      <vt:lpstr>Função pra verificar se “p” e “q” são primos</vt:lpstr>
      <vt:lpstr>Mensagem a ser criptografada</vt:lpstr>
      <vt:lpstr> Criação da primeira chave pública e privada “n” (módulo da criptografia)</vt:lpstr>
      <vt:lpstr>Calculo do totiente de Euler</vt:lpstr>
      <vt:lpstr>Segunda chave pública “e”  (expoente da criptografia)</vt:lpstr>
      <vt:lpstr>Expoente 65537</vt:lpstr>
      <vt:lpstr>Calculo de “e” se o valor não for 65537</vt:lpstr>
      <vt:lpstr>Função que gera um número “e” aleatório até ele ser MDC (e, phi) = 1</vt:lpstr>
      <vt:lpstr>Função para checar se MDC (e, phi) = 1 </vt:lpstr>
      <vt:lpstr>Criação da segunda chave privada “d”  (o expoente de descriptografia)</vt:lpstr>
      <vt:lpstr>Função para se achar um valor correto para “d”, usando a formula de MDC estendido</vt:lpstr>
      <vt:lpstr>Função que aplica a divisão que o MDC estendido precisa</vt:lpstr>
      <vt:lpstr>Criptografia e descriptografia</vt:lpstr>
      <vt:lpstr>Função que aplica a formula a cada caractere da mensagem para criptografar</vt:lpstr>
      <vt:lpstr>Função que aplica a formula a cada caractere da mensagem para descriptografar</vt:lpstr>
      <vt:lpstr>Função de potência que executa a formula C = M ^ e mod n para criptografar e D = M ^ d mod n para descriptografar a mensagem</vt:lpstr>
      <vt:lpstr>Agora vamos aos testes!!!</vt:lpstr>
      <vt:lpstr>Alguns números primos para teste</vt:lpstr>
      <vt:lpstr>Padrão do tamanho de chaves</vt:lpstr>
      <vt:lpstr>Fim da apresentação Obrigado pela atenção!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Criptografia RSA</dc:title>
  <dc:creator>João Pedro Thomaz</dc:creator>
  <cp:lastModifiedBy>João Pedro Thomaz</cp:lastModifiedBy>
  <cp:revision>28</cp:revision>
  <dcterms:created xsi:type="dcterms:W3CDTF">2023-10-09T18:05:10Z</dcterms:created>
  <dcterms:modified xsi:type="dcterms:W3CDTF">2023-10-18T01:14:26Z</dcterms:modified>
</cp:coreProperties>
</file>